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Layouts/slideLayout193.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heme/themeOverride1.xml" ContentType="application/vnd.openxmlformats-officedocument.themeOverr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198.xml" ContentType="application/vnd.openxmlformats-officedocument.presentationml.slideLayout+xml"/>
  <Override PartName="/ppt/slideLayouts/slideLayout203.xml" ContentType="application/vnd.openxmlformats-officedocument.presentationml.slideLayout+xml"/>
  <Default Extension="xlsx" ContentType="application/vnd.openxmlformats-officedocument.spreadsheetml.sheet"/>
  <Override PartName="/ppt/charts/chart3.xml" ContentType="application/vnd.openxmlformats-officedocument.drawingml.char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Default Extension="png" ContentType="image/png"/>
  <Override PartName="/ppt/drawings/drawing3.xml" ContentType="application/vnd.openxmlformats-officedocument.drawingml.chartshapes+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Default Extension="emf" ContentType="image/x-emf"/>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charts/chart8.xml" ContentType="application/vnd.openxmlformats-officedocument.drawingml.chart+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charts/chart5.xml" ContentType="application/vnd.openxmlformats-officedocument.drawingml.char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slideLayouts/slideLayout1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192.xml" ContentType="application/vnd.openxmlformats-officedocument.presentationml.slideLayout+xml"/>
  <Override PartName="/ppt/drawings/drawing1.xml" ContentType="application/vnd.openxmlformats-officedocument.drawingml.chartshapes+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Layouts/slideLayout181.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slideLayouts/slideLayout206.xml" ContentType="application/vnd.openxmlformats-officedocument.presentationml.slideLayout+xml"/>
  <Override PartName="/ppt/charts/chart6.xml" ContentType="application/vnd.openxmlformats-officedocument.drawingml.char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Layouts/slideLayout179.xml" ContentType="application/vnd.openxmlformats-officedocument.presentationml.slideLayout+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charts/chart2.xml" ContentType="application/vnd.openxmlformats-officedocument.drawingml.char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drawings/drawing2.xml" ContentType="application/vnd.openxmlformats-officedocument.drawingml.chartshapes+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theme/theme14.xml" ContentType="application/vnd.openxmlformats-officedocument.theme+xml"/>
  <Override PartName="/ppt/charts/chart7.xml" ContentType="application/vnd.openxmlformats-officedocument.drawingml.char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Default Extension="vml" ContentType="application/vnd.openxmlformats-officedocument.vmlDrawing"/>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charts/chart4.xml" ContentType="application/vnd.openxmlformats-officedocument.drawingml.chart+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xls" ContentType="application/vnd.ms-exce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charts/chart9.xml" ContentType="application/vnd.openxmlformats-officedocument.drawingml.chart+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charts/chart1.xml" ContentType="application/vnd.openxmlformats-officedocument.drawingml.chart+xml"/>
  <Default Extension="wmv" ContentType="video/x-ms-wmv"/>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816" r:id="rId15"/>
    <p:sldMasterId id="2147483828" r:id="rId16"/>
    <p:sldMasterId id="2147483840" r:id="rId17"/>
    <p:sldMasterId id="2147483852" r:id="rId18"/>
    <p:sldMasterId id="2147483864" r:id="rId19"/>
  </p:sldMasterIdLst>
  <p:notesMasterIdLst>
    <p:notesMasterId r:id="rId75"/>
  </p:notesMasterIdLst>
  <p:sldIdLst>
    <p:sldId id="277" r:id="rId20"/>
    <p:sldId id="285" r:id="rId21"/>
    <p:sldId id="284" r:id="rId22"/>
    <p:sldId id="286" r:id="rId23"/>
    <p:sldId id="316" r:id="rId24"/>
    <p:sldId id="278" r:id="rId25"/>
    <p:sldId id="288" r:id="rId26"/>
    <p:sldId id="290" r:id="rId27"/>
    <p:sldId id="291" r:id="rId28"/>
    <p:sldId id="281" r:id="rId29"/>
    <p:sldId id="289" r:id="rId30"/>
    <p:sldId id="256" r:id="rId31"/>
    <p:sldId id="257" r:id="rId32"/>
    <p:sldId id="294" r:id="rId33"/>
    <p:sldId id="293" r:id="rId34"/>
    <p:sldId id="303" r:id="rId35"/>
    <p:sldId id="274" r:id="rId36"/>
    <p:sldId id="304" r:id="rId37"/>
    <p:sldId id="275" r:id="rId38"/>
    <p:sldId id="302" r:id="rId39"/>
    <p:sldId id="260" r:id="rId40"/>
    <p:sldId id="295" r:id="rId41"/>
    <p:sldId id="317" r:id="rId42"/>
    <p:sldId id="318" r:id="rId43"/>
    <p:sldId id="319" r:id="rId44"/>
    <p:sldId id="296" r:id="rId45"/>
    <p:sldId id="276" r:id="rId46"/>
    <p:sldId id="261" r:id="rId47"/>
    <p:sldId id="298" r:id="rId48"/>
    <p:sldId id="299" r:id="rId49"/>
    <p:sldId id="300" r:id="rId50"/>
    <p:sldId id="301" r:id="rId51"/>
    <p:sldId id="297" r:id="rId52"/>
    <p:sldId id="262" r:id="rId53"/>
    <p:sldId id="263" r:id="rId54"/>
    <p:sldId id="264" r:id="rId55"/>
    <p:sldId id="265" r:id="rId56"/>
    <p:sldId id="312" r:id="rId57"/>
    <p:sldId id="313" r:id="rId58"/>
    <p:sldId id="314" r:id="rId59"/>
    <p:sldId id="315" r:id="rId60"/>
    <p:sldId id="305" r:id="rId61"/>
    <p:sldId id="306" r:id="rId62"/>
    <p:sldId id="307" r:id="rId63"/>
    <p:sldId id="308" r:id="rId64"/>
    <p:sldId id="309" r:id="rId65"/>
    <p:sldId id="310" r:id="rId66"/>
    <p:sldId id="266" r:id="rId67"/>
    <p:sldId id="267" r:id="rId68"/>
    <p:sldId id="268" r:id="rId69"/>
    <p:sldId id="269" r:id="rId70"/>
    <p:sldId id="270" r:id="rId71"/>
    <p:sldId id="271" r:id="rId72"/>
    <p:sldId id="272" r:id="rId73"/>
    <p:sldId id="311" r:id="rId7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90" autoAdjust="0"/>
    <p:restoredTop sz="94118" autoAdjust="0"/>
  </p:normalViewPr>
  <p:slideViewPr>
    <p:cSldViewPr>
      <p:cViewPr varScale="1">
        <p:scale>
          <a:sx n="69" d="100"/>
          <a:sy n="69" d="100"/>
        </p:scale>
        <p:origin x="-546" y="-90"/>
      </p:cViewPr>
      <p:guideLst>
        <p:guide orient="horz" pos="2160"/>
        <p:guide pos="2880"/>
      </p:guideLst>
    </p:cSldViewPr>
  </p:slideViewPr>
  <p:outlineViewPr>
    <p:cViewPr>
      <p:scale>
        <a:sx n="33" d="100"/>
        <a:sy n="33" d="100"/>
      </p:scale>
      <p:origin x="0" y="-643"/>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slide" Target="slides/slide44.xml"/><Relationship Id="rId68" Type="http://schemas.openxmlformats.org/officeDocument/2006/relationships/slide" Target="slides/slide49.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2.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1" Type="http://schemas.openxmlformats.org/officeDocument/2006/relationships/oleObject" Target="file:///D:\Sanjeewa\ICTAD\DG's%20Work\13)Xls%20Charts%20(Continuation%20of%20above%2003)\Contractors%20(Grade%20wise).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Sanjeewa\ICTAD\DG's%20Work\13)Xls%20Charts%20(Continuation%20of%20above%2003)\Contractors%20(Grade%20wise).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Sanjeewa\ICTAD\DG's%20Work\13)Xls%20Charts%20(Continuation%20of%20above%2003)\Contractors%20(Grade%20wise).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D:\Sanjeewa\ICTAD\DG's%20Work\13)Xls%20Charts%20(Continuation%20of%20above%2003)\Contractors%20(Grade%20wise).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Documents%20and%20Settings\All%20Users\Documents\2.2.3.3%20chart.xlsx"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col"/>
        <c:grouping val="clustered"/>
        <c:ser>
          <c:idx val="0"/>
          <c:order val="0"/>
          <c:tx>
            <c:strRef>
              <c:f>Sheet1!$B$1</c:f>
              <c:strCache>
                <c:ptCount val="1"/>
                <c:pt idx="0">
                  <c:v>Rs. Million</c:v>
                </c:pt>
              </c:strCache>
            </c:strRef>
          </c:tx>
          <c:cat>
            <c:numRef>
              <c:f>Sheet1!$A$2:$A$16</c:f>
              <c:numCache>
                <c:formatCode>General</c:formatCode>
                <c:ptCount val="15"/>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numCache>
            </c:numRef>
          </c:cat>
          <c:val>
            <c:numRef>
              <c:f>Sheet1!$B$2:$B$16</c:f>
              <c:numCache>
                <c:formatCode>#,##0</c:formatCode>
                <c:ptCount val="15"/>
                <c:pt idx="0">
                  <c:v>100404</c:v>
                </c:pt>
                <c:pt idx="1">
                  <c:v>104136</c:v>
                </c:pt>
                <c:pt idx="2">
                  <c:v>110259</c:v>
                </c:pt>
                <c:pt idx="3">
                  <c:v>120196</c:v>
                </c:pt>
                <c:pt idx="4">
                  <c:v>131248</c:v>
                </c:pt>
                <c:pt idx="5">
                  <c:v>142996</c:v>
                </c:pt>
                <c:pt idx="6">
                  <c:v>154173</c:v>
                </c:pt>
                <c:pt idx="7">
                  <c:v>162790</c:v>
                </c:pt>
                <c:pt idx="8">
                  <c:v>177912</c:v>
                </c:pt>
                <c:pt idx="9">
                  <c:v>203204</c:v>
                </c:pt>
                <c:pt idx="10">
                  <c:v>247091</c:v>
                </c:pt>
                <c:pt idx="11">
                  <c:v>282742</c:v>
                </c:pt>
                <c:pt idx="12">
                  <c:v>339906</c:v>
                </c:pt>
                <c:pt idx="13">
                  <c:v>355658</c:v>
                </c:pt>
                <c:pt idx="14">
                  <c:v>200970</c:v>
                </c:pt>
              </c:numCache>
            </c:numRef>
          </c:val>
        </c:ser>
        <c:axId val="87279488"/>
        <c:axId val="87281024"/>
      </c:barChart>
      <c:catAx>
        <c:axId val="87279488"/>
        <c:scaling>
          <c:orientation val="minMax"/>
        </c:scaling>
        <c:axPos val="b"/>
        <c:numFmt formatCode="General" sourceLinked="1"/>
        <c:tickLblPos val="nextTo"/>
        <c:txPr>
          <a:bodyPr/>
          <a:lstStyle/>
          <a:p>
            <a:pPr>
              <a:defRPr sz="1100">
                <a:latin typeface="Times New Roman" pitchFamily="18" charset="0"/>
                <a:cs typeface="Times New Roman" pitchFamily="18" charset="0"/>
              </a:defRPr>
            </a:pPr>
            <a:endParaRPr lang="en-US"/>
          </a:p>
        </c:txPr>
        <c:crossAx val="87281024"/>
        <c:crosses val="autoZero"/>
        <c:auto val="1"/>
        <c:lblAlgn val="ctr"/>
        <c:lblOffset val="100"/>
      </c:catAx>
      <c:valAx>
        <c:axId val="87281024"/>
        <c:scaling>
          <c:orientation val="minMax"/>
        </c:scaling>
        <c:axPos val="l"/>
        <c:majorGridlines/>
        <c:numFmt formatCode="#,##0" sourceLinked="1"/>
        <c:tickLblPos val="nextTo"/>
        <c:txPr>
          <a:bodyPr/>
          <a:lstStyle/>
          <a:p>
            <a:pPr>
              <a:defRPr sz="1200" b="1">
                <a:latin typeface="Times New Roman" pitchFamily="18" charset="0"/>
                <a:cs typeface="Times New Roman" pitchFamily="18" charset="0"/>
              </a:defRPr>
            </a:pPr>
            <a:endParaRPr lang="en-US"/>
          </a:p>
        </c:txPr>
        <c:crossAx val="87279488"/>
        <c:crosses val="autoZero"/>
        <c:crossBetween val="between"/>
      </c:valAx>
      <c:dTable>
        <c:showHorzBorder val="1"/>
        <c:showVertBorder val="1"/>
        <c:showOutline val="1"/>
        <c:showKeys val="1"/>
        <c:spPr>
          <a:solidFill>
            <a:schemeClr val="bg1"/>
          </a:solidFill>
        </c:spPr>
        <c:txPr>
          <a:bodyPr/>
          <a:lstStyle/>
          <a:p>
            <a:pPr rtl="0">
              <a:defRPr sz="1100" b="1">
                <a:latin typeface="Times New Roman" pitchFamily="18" charset="0"/>
                <a:cs typeface="Times New Roman" pitchFamily="18" charset="0"/>
              </a:defRPr>
            </a:pPr>
            <a:endParaRPr lang="en-US"/>
          </a:p>
        </c:txPr>
      </c:dTable>
      <c:spPr>
        <a:solidFill>
          <a:schemeClr val="accent1">
            <a:lumMod val="20000"/>
            <a:lumOff val="80000"/>
          </a:schemeClr>
        </a:solidFill>
      </c:spPr>
    </c:plotArea>
    <c:plotVisOnly val="1"/>
    <c:dispBlanksAs val="gap"/>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6488346942743326"/>
          <c:y val="4.6191601049868913E-2"/>
          <c:w val="0.83511653057256729"/>
          <c:h val="0.71856791338582682"/>
        </c:manualLayout>
      </c:layout>
      <c:barChart>
        <c:barDir val="col"/>
        <c:grouping val="clustered"/>
        <c:ser>
          <c:idx val="0"/>
          <c:order val="0"/>
          <c:tx>
            <c:strRef>
              <c:f>Sheet1!$B$1</c:f>
              <c:strCache>
                <c:ptCount val="1"/>
                <c:pt idx="0">
                  <c:v>Growth Rate</c:v>
                </c:pt>
              </c:strCache>
            </c:strRef>
          </c:tx>
          <c:cat>
            <c:numRef>
              <c:f>Sheet1!$A$2:$A$15</c:f>
              <c:numCache>
                <c:formatCode>General</c:formatCode>
                <c:ptCount val="14"/>
                <c:pt idx="0">
                  <c:v>2002</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cat>
          <c:val>
            <c:numRef>
              <c:f>Sheet1!$B$2:$B$15</c:f>
              <c:numCache>
                <c:formatCode>General</c:formatCode>
                <c:ptCount val="14"/>
                <c:pt idx="0">
                  <c:v>6.1</c:v>
                </c:pt>
                <c:pt idx="1">
                  <c:v>6</c:v>
                </c:pt>
                <c:pt idx="2">
                  <c:v>6.2</c:v>
                </c:pt>
                <c:pt idx="3">
                  <c:v>6.3</c:v>
                </c:pt>
                <c:pt idx="4">
                  <c:v>6.4</c:v>
                </c:pt>
                <c:pt idx="5">
                  <c:v>6.5</c:v>
                </c:pt>
                <c:pt idx="6">
                  <c:v>6.6</c:v>
                </c:pt>
                <c:pt idx="7">
                  <c:v>6.7</c:v>
                </c:pt>
                <c:pt idx="8">
                  <c:v>7.1</c:v>
                </c:pt>
                <c:pt idx="9">
                  <c:v>8.1</c:v>
                </c:pt>
                <c:pt idx="10">
                  <c:v>8.7000000000000011</c:v>
                </c:pt>
                <c:pt idx="11">
                  <c:v>9.7000000000000011</c:v>
                </c:pt>
                <c:pt idx="12">
                  <c:v>7.1</c:v>
                </c:pt>
                <c:pt idx="13">
                  <c:v>8</c:v>
                </c:pt>
              </c:numCache>
            </c:numRef>
          </c:val>
        </c:ser>
        <c:axId val="87062016"/>
        <c:axId val="87063552"/>
      </c:barChart>
      <c:catAx>
        <c:axId val="87062016"/>
        <c:scaling>
          <c:orientation val="minMax"/>
        </c:scaling>
        <c:axPos val="b"/>
        <c:numFmt formatCode="General" sourceLinked="1"/>
        <c:tickLblPos val="nextTo"/>
        <c:crossAx val="87063552"/>
        <c:crosses val="autoZero"/>
        <c:auto val="1"/>
        <c:lblAlgn val="ctr"/>
        <c:lblOffset val="100"/>
      </c:catAx>
      <c:valAx>
        <c:axId val="87063552"/>
        <c:scaling>
          <c:orientation val="minMax"/>
        </c:scaling>
        <c:axPos val="l"/>
        <c:majorGridlines/>
        <c:numFmt formatCode="General" sourceLinked="1"/>
        <c:tickLblPos val="nextTo"/>
        <c:txPr>
          <a:bodyPr/>
          <a:lstStyle/>
          <a:p>
            <a:pPr>
              <a:defRPr sz="1400" b="1">
                <a:latin typeface="Times New Roman" pitchFamily="18" charset="0"/>
                <a:cs typeface="Times New Roman" pitchFamily="18" charset="0"/>
              </a:defRPr>
            </a:pPr>
            <a:endParaRPr lang="en-US"/>
          </a:p>
        </c:txPr>
        <c:crossAx val="87062016"/>
        <c:crosses val="autoZero"/>
        <c:crossBetween val="between"/>
      </c:valAx>
      <c:dTable>
        <c:showHorzBorder val="1"/>
        <c:showVertBorder val="1"/>
        <c:showOutline val="1"/>
        <c:showKeys val="1"/>
        <c:spPr>
          <a:solidFill>
            <a:schemeClr val="bg1"/>
          </a:solidFill>
        </c:spPr>
        <c:txPr>
          <a:bodyPr/>
          <a:lstStyle/>
          <a:p>
            <a:pPr rtl="0">
              <a:defRPr sz="1400" b="1">
                <a:latin typeface="Times New Roman" pitchFamily="18" charset="0"/>
                <a:cs typeface="Times New Roman" pitchFamily="18" charset="0"/>
              </a:defRPr>
            </a:pPr>
            <a:endParaRPr lang="en-US"/>
          </a:p>
        </c:txPr>
      </c:dTable>
      <c:spPr>
        <a:solidFill>
          <a:schemeClr val="accent1">
            <a:lumMod val="20000"/>
            <a:lumOff val="80000"/>
          </a:schemeClr>
        </a:solidFill>
      </c:spPr>
    </c:plotArea>
    <c:plotVisOnly val="1"/>
    <c:dispBlanksAs val="gap"/>
  </c:chart>
  <c:txPr>
    <a:bodyPr/>
    <a:lstStyle/>
    <a:p>
      <a:pPr>
        <a:defRPr sz="1800"/>
      </a:pPr>
      <a:endParaRPr lang="en-US"/>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6488346942743279"/>
          <c:y val="4.6191601049868913E-2"/>
          <c:w val="0.83511653057256729"/>
          <c:h val="0.71856791338582682"/>
        </c:manualLayout>
      </c:layout>
      <c:barChart>
        <c:barDir val="col"/>
        <c:grouping val="clustered"/>
        <c:ser>
          <c:idx val="0"/>
          <c:order val="0"/>
          <c:tx>
            <c:strRef>
              <c:f>Sheet1!$B$1</c:f>
              <c:strCache>
                <c:ptCount val="1"/>
                <c:pt idx="0">
                  <c:v>Growth Rate</c:v>
                </c:pt>
              </c:strCache>
            </c:strRef>
          </c:tx>
          <c:cat>
            <c:numRef>
              <c:f>Sheet1!$A$2:$A$15</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cat>
          <c:val>
            <c:numRef>
              <c:f>Sheet1!$B$2:$B$15</c:f>
              <c:numCache>
                <c:formatCode>General</c:formatCode>
                <c:ptCount val="14"/>
                <c:pt idx="0">
                  <c:v>3.7</c:v>
                </c:pt>
                <c:pt idx="1">
                  <c:v>5.9</c:v>
                </c:pt>
                <c:pt idx="2">
                  <c:v>9</c:v>
                </c:pt>
                <c:pt idx="3">
                  <c:v>9.2000000000000011</c:v>
                </c:pt>
                <c:pt idx="4">
                  <c:v>9</c:v>
                </c:pt>
                <c:pt idx="5">
                  <c:v>7.8</c:v>
                </c:pt>
                <c:pt idx="6">
                  <c:v>5.6</c:v>
                </c:pt>
                <c:pt idx="7">
                  <c:v>9.3000000000000007</c:v>
                </c:pt>
                <c:pt idx="8">
                  <c:v>14.2</c:v>
                </c:pt>
                <c:pt idx="9">
                  <c:v>21.6</c:v>
                </c:pt>
                <c:pt idx="10">
                  <c:v>14.4</c:v>
                </c:pt>
                <c:pt idx="11">
                  <c:v>20.2</c:v>
                </c:pt>
                <c:pt idx="12">
                  <c:v>0.9</c:v>
                </c:pt>
                <c:pt idx="13">
                  <c:v>15.5</c:v>
                </c:pt>
              </c:numCache>
            </c:numRef>
          </c:val>
        </c:ser>
        <c:axId val="87593344"/>
        <c:axId val="87594880"/>
      </c:barChart>
      <c:catAx>
        <c:axId val="87593344"/>
        <c:scaling>
          <c:orientation val="minMax"/>
        </c:scaling>
        <c:axPos val="b"/>
        <c:numFmt formatCode="General" sourceLinked="1"/>
        <c:tickLblPos val="nextTo"/>
        <c:crossAx val="87594880"/>
        <c:crosses val="autoZero"/>
        <c:auto val="1"/>
        <c:lblAlgn val="ctr"/>
        <c:lblOffset val="100"/>
      </c:catAx>
      <c:valAx>
        <c:axId val="87594880"/>
        <c:scaling>
          <c:orientation val="minMax"/>
        </c:scaling>
        <c:axPos val="l"/>
        <c:majorGridlines/>
        <c:numFmt formatCode="General" sourceLinked="1"/>
        <c:tickLblPos val="nextTo"/>
        <c:txPr>
          <a:bodyPr/>
          <a:lstStyle/>
          <a:p>
            <a:pPr>
              <a:defRPr sz="1400" b="1">
                <a:latin typeface="Times New Roman" pitchFamily="18" charset="0"/>
                <a:cs typeface="Times New Roman" pitchFamily="18" charset="0"/>
              </a:defRPr>
            </a:pPr>
            <a:endParaRPr lang="en-US"/>
          </a:p>
        </c:txPr>
        <c:crossAx val="87593344"/>
        <c:crosses val="autoZero"/>
        <c:crossBetween val="between"/>
      </c:valAx>
      <c:dTable>
        <c:showHorzBorder val="1"/>
        <c:showVertBorder val="1"/>
        <c:showOutline val="1"/>
        <c:showKeys val="1"/>
        <c:spPr>
          <a:solidFill>
            <a:schemeClr val="bg1"/>
          </a:solidFill>
        </c:spPr>
        <c:txPr>
          <a:bodyPr/>
          <a:lstStyle/>
          <a:p>
            <a:pPr rtl="0">
              <a:defRPr sz="1400" b="1">
                <a:latin typeface="Times New Roman" pitchFamily="18" charset="0"/>
                <a:cs typeface="Times New Roman" pitchFamily="18" charset="0"/>
              </a:defRPr>
            </a:pPr>
            <a:endParaRPr lang="en-US"/>
          </a:p>
        </c:txPr>
      </c:dTable>
      <c:spPr>
        <a:solidFill>
          <a:schemeClr val="accent1">
            <a:lumMod val="20000"/>
            <a:lumOff val="80000"/>
          </a:schemeClr>
        </a:solidFill>
      </c:spPr>
    </c:plotArea>
    <c:plotVisOnly val="1"/>
  </c:chart>
  <c:txPr>
    <a:bodyPr/>
    <a:lstStyle/>
    <a:p>
      <a:pPr>
        <a:defRPr sz="18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42"/>
  <c:chart>
    <c:title>
      <c:tx>
        <c:rich>
          <a:bodyPr/>
          <a:lstStyle/>
          <a:p>
            <a:pPr>
              <a:defRPr/>
            </a:pPr>
            <a:r>
              <a:rPr lang="en-US"/>
              <a:t>Composition 2013</a:t>
            </a:r>
          </a:p>
        </c:rich>
      </c:tx>
      <c:layout>
        <c:manualLayout>
          <c:xMode val="edge"/>
          <c:yMode val="edge"/>
          <c:x val="0.28618466553951216"/>
          <c:y val="1.5151515151515197E-2"/>
        </c:manualLayout>
      </c:layout>
    </c:title>
    <c:view3D>
      <c:rotX val="30"/>
      <c:perspective val="30"/>
    </c:view3D>
    <c:plotArea>
      <c:layout/>
      <c:pie3DChart>
        <c:varyColors val="1"/>
        <c:ser>
          <c:idx val="0"/>
          <c:order val="0"/>
          <c:tx>
            <c:strRef>
              <c:f>Composition!$A$17</c:f>
              <c:strCache>
                <c:ptCount val="1"/>
                <c:pt idx="0">
                  <c:v>Composition 2013</c:v>
                </c:pt>
              </c:strCache>
            </c:strRef>
          </c:tx>
          <c:dPt>
            <c:idx val="0"/>
            <c:spPr>
              <a:solidFill>
                <a:srgbClr val="FFFF00"/>
              </a:solidFill>
            </c:spPr>
          </c:dPt>
          <c:dPt>
            <c:idx val="7"/>
            <c:spPr>
              <a:solidFill>
                <a:srgbClr val="FF0000"/>
              </a:solidFill>
            </c:spPr>
          </c:dPt>
          <c:dPt>
            <c:idx val="9"/>
            <c:spPr>
              <a:solidFill>
                <a:srgbClr val="00B050"/>
              </a:solidFill>
            </c:spPr>
          </c:dPt>
          <c:dLbls>
            <c:spPr>
              <a:noFill/>
              <a:ln>
                <a:noFill/>
              </a:ln>
              <a:effectLst/>
            </c:spPr>
            <c:showVal val="1"/>
            <c:showLeaderLines val="1"/>
            <c:extLst>
              <c:ext xmlns:c15="http://schemas.microsoft.com/office/drawing/2012/chart" uri="{CE6537A1-D6FC-4f65-9D91-7224C49458BB}"/>
            </c:extLst>
          </c:dLbls>
          <c:cat>
            <c:strRef>
              <c:f>Composition!$B$11:$L$11</c:f>
              <c:strCache>
                <c:ptCount val="10"/>
                <c:pt idx="0">
                  <c:v>C1</c:v>
                </c:pt>
                <c:pt idx="1">
                  <c:v>C2</c:v>
                </c:pt>
                <c:pt idx="2">
                  <c:v>C3</c:v>
                </c:pt>
                <c:pt idx="3">
                  <c:v>C4</c:v>
                </c:pt>
                <c:pt idx="4">
                  <c:v>C5</c:v>
                </c:pt>
                <c:pt idx="5">
                  <c:v>C6</c:v>
                </c:pt>
                <c:pt idx="6">
                  <c:v>C7</c:v>
                </c:pt>
                <c:pt idx="7">
                  <c:v>C8</c:v>
                </c:pt>
                <c:pt idx="8">
                  <c:v>C9</c:v>
                </c:pt>
                <c:pt idx="9">
                  <c:v>C10</c:v>
                </c:pt>
              </c:strCache>
            </c:strRef>
          </c:cat>
          <c:val>
            <c:numRef>
              <c:f>Composition!$B$17:$L$17</c:f>
              <c:numCache>
                <c:formatCode>0.0%</c:formatCode>
                <c:ptCount val="10"/>
                <c:pt idx="0">
                  <c:v>1.6609880749574219E-2</c:v>
                </c:pt>
                <c:pt idx="1">
                  <c:v>1.3628620102214661E-2</c:v>
                </c:pt>
                <c:pt idx="2">
                  <c:v>2.2998296422487251E-2</c:v>
                </c:pt>
                <c:pt idx="3">
                  <c:v>4.9403747870528564E-2</c:v>
                </c:pt>
                <c:pt idx="4">
                  <c:v>7.9642248722316913E-2</c:v>
                </c:pt>
                <c:pt idx="5">
                  <c:v>0.13884156729131175</c:v>
                </c:pt>
                <c:pt idx="6">
                  <c:v>0.50255536626916519</c:v>
                </c:pt>
                <c:pt idx="7">
                  <c:v>0.13202725724020442</c:v>
                </c:pt>
                <c:pt idx="8">
                  <c:v>3.5775127768313784E-2</c:v>
                </c:pt>
                <c:pt idx="9">
                  <c:v>8.5178875638841772E-3</c:v>
                </c:pt>
              </c:numCache>
            </c:numRef>
          </c:val>
        </c:ser>
      </c:pie3DChart>
    </c:plotArea>
    <c:legend>
      <c:legendPos val="r"/>
      <c:layout>
        <c:manualLayout>
          <c:xMode val="edge"/>
          <c:yMode val="edge"/>
          <c:x val="0.85353553028093709"/>
          <c:y val="7.9195229272812015E-2"/>
          <c:w val="0.12794595120054439"/>
          <c:h val="0.80227111316968314"/>
        </c:manualLayout>
      </c:layout>
      <c:txPr>
        <a:bodyPr/>
        <a:lstStyle/>
        <a:p>
          <a:pPr rtl="0">
            <a:defRPr/>
          </a:pPr>
          <a:endParaRPr lang="en-US"/>
        </a:p>
      </c:txPr>
    </c:legend>
    <c:plotVisOnly val="1"/>
    <c:dispBlanksAs val="zero"/>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42"/>
  <c:chart>
    <c:title>
      <c:tx>
        <c:rich>
          <a:bodyPr/>
          <a:lstStyle/>
          <a:p>
            <a:pPr>
              <a:defRPr/>
            </a:pPr>
            <a:r>
              <a:rPr lang="en-US"/>
              <a:t>Composition 2013</a:t>
            </a:r>
          </a:p>
        </c:rich>
      </c:tx>
    </c:title>
    <c:view3D>
      <c:rotX val="30"/>
      <c:perspective val="30"/>
    </c:view3D>
    <c:plotArea>
      <c:layout/>
      <c:pie3DChart>
        <c:varyColors val="1"/>
        <c:ser>
          <c:idx val="0"/>
          <c:order val="0"/>
          <c:tx>
            <c:strRef>
              <c:f>Composition!$A$17</c:f>
              <c:strCache>
                <c:ptCount val="1"/>
                <c:pt idx="0">
                  <c:v>Composition 2013</c:v>
                </c:pt>
              </c:strCache>
            </c:strRef>
          </c:tx>
          <c:explosion val="25"/>
          <c:dPt>
            <c:idx val="0"/>
            <c:spPr>
              <a:solidFill>
                <a:srgbClr val="FFFF00"/>
              </a:solidFill>
            </c:spPr>
          </c:dPt>
          <c:dPt>
            <c:idx val="7"/>
            <c:spPr>
              <a:solidFill>
                <a:srgbClr val="FF0000"/>
              </a:solidFill>
            </c:spPr>
          </c:dPt>
          <c:dLbls>
            <c:spPr>
              <a:noFill/>
              <a:ln>
                <a:noFill/>
              </a:ln>
              <a:effectLst/>
            </c:spPr>
            <c:showVal val="1"/>
            <c:showLeaderLines val="1"/>
            <c:extLst>
              <c:ext xmlns:c15="http://schemas.microsoft.com/office/drawing/2012/chart" uri="{CE6537A1-D6FC-4f65-9D91-7224C49458BB}"/>
            </c:extLst>
          </c:dLbls>
          <c:cat>
            <c:strRef>
              <c:f>Composition!$B$11:$L$11</c:f>
              <c:strCache>
                <c:ptCount val="10"/>
                <c:pt idx="0">
                  <c:v>C1</c:v>
                </c:pt>
                <c:pt idx="1">
                  <c:v>C2</c:v>
                </c:pt>
                <c:pt idx="2">
                  <c:v>C3</c:v>
                </c:pt>
                <c:pt idx="3">
                  <c:v>C4</c:v>
                </c:pt>
                <c:pt idx="4">
                  <c:v>C5</c:v>
                </c:pt>
                <c:pt idx="5">
                  <c:v>C6</c:v>
                </c:pt>
                <c:pt idx="6">
                  <c:v>C7</c:v>
                </c:pt>
                <c:pt idx="7">
                  <c:v>C8</c:v>
                </c:pt>
                <c:pt idx="8">
                  <c:v>C9</c:v>
                </c:pt>
                <c:pt idx="9">
                  <c:v>C10</c:v>
                </c:pt>
              </c:strCache>
            </c:strRef>
          </c:cat>
          <c:val>
            <c:numRef>
              <c:f>Composition!$B$17:$L$17</c:f>
              <c:numCache>
                <c:formatCode>0.0%</c:formatCode>
                <c:ptCount val="10"/>
                <c:pt idx="0">
                  <c:v>1.6609880749574212E-2</c:v>
                </c:pt>
                <c:pt idx="1">
                  <c:v>1.3628620102214651E-2</c:v>
                </c:pt>
                <c:pt idx="2">
                  <c:v>2.2998296422487241E-2</c:v>
                </c:pt>
                <c:pt idx="3">
                  <c:v>4.9403747870528529E-2</c:v>
                </c:pt>
                <c:pt idx="4">
                  <c:v>7.9642248722316872E-2</c:v>
                </c:pt>
                <c:pt idx="5">
                  <c:v>0.13884156729131175</c:v>
                </c:pt>
                <c:pt idx="6">
                  <c:v>0.50255536626916519</c:v>
                </c:pt>
                <c:pt idx="7">
                  <c:v>0.13202725724020442</c:v>
                </c:pt>
                <c:pt idx="8">
                  <c:v>3.5775127768313777E-2</c:v>
                </c:pt>
                <c:pt idx="9">
                  <c:v>8.5178875638841564E-3</c:v>
                </c:pt>
              </c:numCache>
            </c:numRef>
          </c:val>
        </c:ser>
      </c:pie3DChart>
    </c:plotArea>
    <c:legend>
      <c:legendPos val="r"/>
      <c:layout>
        <c:manualLayout>
          <c:xMode val="edge"/>
          <c:yMode val="edge"/>
          <c:x val="0.86086127243145005"/>
          <c:y val="0.14030114656720719"/>
          <c:w val="0.11198940630158787"/>
          <c:h val="0.76138582677165367"/>
        </c:manualLayout>
      </c:layout>
      <c:txPr>
        <a:bodyPr/>
        <a:lstStyle/>
        <a:p>
          <a:pPr rtl="0">
            <a:defRPr/>
          </a:pPr>
          <a:endParaRPr lang="en-US"/>
        </a:p>
      </c:txPr>
    </c:legend>
    <c:plotVisOnly val="1"/>
    <c:dispBlanksAs val="zero"/>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style val="42"/>
  <c:chart>
    <c:title>
      <c:tx>
        <c:rich>
          <a:bodyPr/>
          <a:lstStyle/>
          <a:p>
            <a:pPr>
              <a:defRPr/>
            </a:pPr>
            <a:r>
              <a:rPr lang="en-US"/>
              <a:t>Composition 2014</a:t>
            </a:r>
          </a:p>
        </c:rich>
      </c:tx>
      <c:layout>
        <c:manualLayout>
          <c:xMode val="edge"/>
          <c:yMode val="edge"/>
          <c:x val="0.28618466553951238"/>
          <c:y val="1.5151515151515181E-2"/>
        </c:manualLayout>
      </c:layout>
    </c:title>
    <c:view3D>
      <c:rotX val="30"/>
      <c:perspective val="30"/>
    </c:view3D>
    <c:plotArea>
      <c:layout/>
      <c:pie3DChart>
        <c:varyColors val="1"/>
        <c:ser>
          <c:idx val="0"/>
          <c:order val="0"/>
          <c:tx>
            <c:strRef>
              <c:f>Composition!$A$18</c:f>
              <c:strCache>
                <c:ptCount val="1"/>
                <c:pt idx="0">
                  <c:v>Composition 2014</c:v>
                </c:pt>
              </c:strCache>
            </c:strRef>
          </c:tx>
          <c:dPt>
            <c:idx val="0"/>
            <c:spPr>
              <a:solidFill>
                <a:srgbClr val="FFFF00"/>
              </a:solidFill>
            </c:spPr>
          </c:dPt>
          <c:dPt>
            <c:idx val="7"/>
            <c:spPr>
              <a:solidFill>
                <a:srgbClr val="FF0000"/>
              </a:solidFill>
            </c:spPr>
          </c:dPt>
          <c:dPt>
            <c:idx val="9"/>
            <c:spPr>
              <a:solidFill>
                <a:srgbClr val="00B050"/>
              </a:solidFill>
            </c:spPr>
          </c:dPt>
          <c:dLbls>
            <c:spPr>
              <a:noFill/>
              <a:ln>
                <a:noFill/>
              </a:ln>
              <a:effectLst/>
            </c:spPr>
            <c:showVal val="1"/>
            <c:showLeaderLines val="1"/>
            <c:extLst>
              <c:ext xmlns:c15="http://schemas.microsoft.com/office/drawing/2012/chart" uri="{CE6537A1-D6FC-4f65-9D91-7224C49458BB}"/>
            </c:extLst>
          </c:dLbls>
          <c:cat>
            <c:strRef>
              <c:f>Composition!$B$11:$L$11</c:f>
              <c:strCache>
                <c:ptCount val="10"/>
                <c:pt idx="0">
                  <c:v>C1</c:v>
                </c:pt>
                <c:pt idx="1">
                  <c:v>C2</c:v>
                </c:pt>
                <c:pt idx="2">
                  <c:v>C3</c:v>
                </c:pt>
                <c:pt idx="3">
                  <c:v>C4</c:v>
                </c:pt>
                <c:pt idx="4">
                  <c:v>C5</c:v>
                </c:pt>
                <c:pt idx="5">
                  <c:v>C6</c:v>
                </c:pt>
                <c:pt idx="6">
                  <c:v>C7</c:v>
                </c:pt>
                <c:pt idx="7">
                  <c:v>C8</c:v>
                </c:pt>
                <c:pt idx="8">
                  <c:v>C9</c:v>
                </c:pt>
                <c:pt idx="9">
                  <c:v>C10</c:v>
                </c:pt>
              </c:strCache>
            </c:strRef>
          </c:cat>
          <c:val>
            <c:numRef>
              <c:f>Composition!$B$18:$L$18</c:f>
              <c:numCache>
                <c:formatCode>0.0%</c:formatCode>
                <c:ptCount val="10"/>
                <c:pt idx="0">
                  <c:v>2.0601565718994817E-2</c:v>
                </c:pt>
                <c:pt idx="1">
                  <c:v>1.3597033374536464E-2</c:v>
                </c:pt>
                <c:pt idx="2">
                  <c:v>2.2249690976514441E-2</c:v>
                </c:pt>
                <c:pt idx="3">
                  <c:v>5.9332509270704582E-2</c:v>
                </c:pt>
                <c:pt idx="4">
                  <c:v>8.2818294190358452E-2</c:v>
                </c:pt>
                <c:pt idx="5">
                  <c:v>0.17552533992583441</c:v>
                </c:pt>
                <c:pt idx="6">
                  <c:v>0.4684796044499383</c:v>
                </c:pt>
                <c:pt idx="7">
                  <c:v>0.11660486196951016</c:v>
                </c:pt>
                <c:pt idx="8">
                  <c:v>3.1726411207251753E-2</c:v>
                </c:pt>
                <c:pt idx="9">
                  <c:v>9.0646889163577219E-3</c:v>
                </c:pt>
              </c:numCache>
            </c:numRef>
          </c:val>
        </c:ser>
      </c:pie3DChart>
    </c:plotArea>
    <c:legend>
      <c:legendPos val="r"/>
      <c:layout>
        <c:manualLayout>
          <c:xMode val="edge"/>
          <c:yMode val="edge"/>
          <c:x val="0.85353553028093709"/>
          <c:y val="7.9195229272811932E-2"/>
          <c:w val="0.12794595120054439"/>
          <c:h val="0.80227111316968336"/>
        </c:manualLayout>
      </c:layout>
      <c:txPr>
        <a:bodyPr/>
        <a:lstStyle/>
        <a:p>
          <a:pPr rtl="0">
            <a:defRPr/>
          </a:pPr>
          <a:endParaRPr lang="en-US"/>
        </a:p>
      </c:txPr>
    </c:legend>
    <c:plotVisOnly val="1"/>
    <c:dispBlanksAs val="zero"/>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style val="42"/>
  <c:chart>
    <c:title>
      <c:tx>
        <c:rich>
          <a:bodyPr/>
          <a:lstStyle/>
          <a:p>
            <a:pPr>
              <a:defRPr/>
            </a:pPr>
            <a:r>
              <a:rPr lang="en-US"/>
              <a:t>Composition 2014</a:t>
            </a:r>
          </a:p>
        </c:rich>
      </c:tx>
    </c:title>
    <c:view3D>
      <c:rotX val="30"/>
      <c:perspective val="30"/>
    </c:view3D>
    <c:plotArea>
      <c:layout/>
      <c:pie3DChart>
        <c:varyColors val="1"/>
        <c:ser>
          <c:idx val="0"/>
          <c:order val="0"/>
          <c:tx>
            <c:strRef>
              <c:f>Composition!$A$17</c:f>
              <c:strCache>
                <c:ptCount val="1"/>
                <c:pt idx="0">
                  <c:v>Composition 2013</c:v>
                </c:pt>
              </c:strCache>
            </c:strRef>
          </c:tx>
          <c:explosion val="25"/>
          <c:dPt>
            <c:idx val="0"/>
            <c:spPr>
              <a:solidFill>
                <a:srgbClr val="FFFF00"/>
              </a:solidFill>
            </c:spPr>
          </c:dPt>
          <c:dPt>
            <c:idx val="7"/>
            <c:spPr>
              <a:solidFill>
                <a:srgbClr val="FF0000"/>
              </a:solidFill>
            </c:spPr>
          </c:dPt>
          <c:dLbls>
            <c:spPr>
              <a:noFill/>
              <a:ln>
                <a:noFill/>
              </a:ln>
              <a:effectLst/>
            </c:spPr>
            <c:showVal val="1"/>
            <c:showLeaderLines val="1"/>
            <c:extLst>
              <c:ext xmlns:c15="http://schemas.microsoft.com/office/drawing/2012/chart" uri="{CE6537A1-D6FC-4f65-9D91-7224C49458BB}"/>
            </c:extLst>
          </c:dLbls>
          <c:cat>
            <c:strRef>
              <c:f>Composition!$B$11:$L$11</c:f>
              <c:strCache>
                <c:ptCount val="10"/>
                <c:pt idx="0">
                  <c:v>C1</c:v>
                </c:pt>
                <c:pt idx="1">
                  <c:v>C2</c:v>
                </c:pt>
                <c:pt idx="2">
                  <c:v>C3</c:v>
                </c:pt>
                <c:pt idx="3">
                  <c:v>C4</c:v>
                </c:pt>
                <c:pt idx="4">
                  <c:v>C5</c:v>
                </c:pt>
                <c:pt idx="5">
                  <c:v>C6</c:v>
                </c:pt>
                <c:pt idx="6">
                  <c:v>C7</c:v>
                </c:pt>
                <c:pt idx="7">
                  <c:v>C8</c:v>
                </c:pt>
                <c:pt idx="8">
                  <c:v>C9</c:v>
                </c:pt>
                <c:pt idx="9">
                  <c:v>C10</c:v>
                </c:pt>
              </c:strCache>
            </c:strRef>
          </c:cat>
          <c:val>
            <c:numRef>
              <c:f>Composition!$B$17:$L$17</c:f>
              <c:numCache>
                <c:formatCode>0.0%</c:formatCode>
                <c:ptCount val="10"/>
                <c:pt idx="0">
                  <c:v>1.6609880749574212E-2</c:v>
                </c:pt>
                <c:pt idx="1">
                  <c:v>1.3628620102214651E-2</c:v>
                </c:pt>
                <c:pt idx="2">
                  <c:v>2.2998296422487241E-2</c:v>
                </c:pt>
                <c:pt idx="3">
                  <c:v>4.9403747870528529E-2</c:v>
                </c:pt>
                <c:pt idx="4">
                  <c:v>7.9642248722316872E-2</c:v>
                </c:pt>
                <c:pt idx="5">
                  <c:v>0.13884156729131175</c:v>
                </c:pt>
                <c:pt idx="6">
                  <c:v>0.50255536626916519</c:v>
                </c:pt>
                <c:pt idx="7">
                  <c:v>0.13202725724020442</c:v>
                </c:pt>
                <c:pt idx="8">
                  <c:v>3.5775127768313777E-2</c:v>
                </c:pt>
                <c:pt idx="9">
                  <c:v>8.5178875638841564E-3</c:v>
                </c:pt>
              </c:numCache>
            </c:numRef>
          </c:val>
        </c:ser>
      </c:pie3DChart>
    </c:plotArea>
    <c:legend>
      <c:legendPos val="r"/>
      <c:layout>
        <c:manualLayout>
          <c:xMode val="edge"/>
          <c:yMode val="edge"/>
          <c:x val="0.86086127243145039"/>
          <c:y val="0.14030114656720727"/>
          <c:w val="0.11198940630158787"/>
          <c:h val="0.76138582677165367"/>
        </c:manualLayout>
      </c:layout>
      <c:txPr>
        <a:bodyPr/>
        <a:lstStyle/>
        <a:p>
          <a:pPr rtl="0">
            <a:defRPr/>
          </a:pPr>
          <a:endParaRPr lang="en-US"/>
        </a:p>
      </c:txPr>
    </c:legend>
    <c:plotVisOnly val="1"/>
    <c:dispBlanksAs val="zero"/>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8.1720578846563266E-2"/>
          <c:y val="5.5307359216582634E-2"/>
          <c:w val="0.68460890023882526"/>
          <c:h val="0.78726992459275857"/>
        </c:manualLayout>
      </c:layout>
      <c:lineChart>
        <c:grouping val="standard"/>
        <c:ser>
          <c:idx val="1"/>
          <c:order val="0"/>
          <c:tx>
            <c:strRef>
              <c:f>Sheet1!$B$5</c:f>
              <c:strCache>
                <c:ptCount val="1"/>
                <c:pt idx="0">
                  <c:v>Electrician - General</c:v>
                </c:pt>
              </c:strCache>
            </c:strRef>
          </c:tx>
          <c:cat>
            <c:numRef>
              <c:f>Sheet1!$C$4:$I$4</c:f>
              <c:numCache>
                <c:formatCode>General</c:formatCode>
                <c:ptCount val="7"/>
                <c:pt idx="0">
                  <c:v>2008</c:v>
                </c:pt>
                <c:pt idx="1">
                  <c:v>2009</c:v>
                </c:pt>
                <c:pt idx="2">
                  <c:v>2010</c:v>
                </c:pt>
                <c:pt idx="3">
                  <c:v>2011</c:v>
                </c:pt>
                <c:pt idx="4">
                  <c:v>2012</c:v>
                </c:pt>
                <c:pt idx="5">
                  <c:v>2013</c:v>
                </c:pt>
                <c:pt idx="6">
                  <c:v>2014</c:v>
                </c:pt>
              </c:numCache>
            </c:numRef>
          </c:cat>
          <c:val>
            <c:numRef>
              <c:f>Sheet1!$C$5:$I$5</c:f>
              <c:numCache>
                <c:formatCode>#,##0;[Red]#,##0</c:formatCode>
                <c:ptCount val="7"/>
                <c:pt idx="0">
                  <c:v>2963</c:v>
                </c:pt>
                <c:pt idx="1">
                  <c:v>2011</c:v>
                </c:pt>
                <c:pt idx="2">
                  <c:v>1927</c:v>
                </c:pt>
                <c:pt idx="3">
                  <c:v>1170</c:v>
                </c:pt>
                <c:pt idx="4">
                  <c:v>522</c:v>
                </c:pt>
                <c:pt idx="5">
                  <c:v>621</c:v>
                </c:pt>
                <c:pt idx="6">
                  <c:v>654</c:v>
                </c:pt>
              </c:numCache>
            </c:numRef>
          </c:val>
        </c:ser>
        <c:ser>
          <c:idx val="2"/>
          <c:order val="1"/>
          <c:tx>
            <c:strRef>
              <c:f>Sheet1!$B$6</c:f>
              <c:strCache>
                <c:ptCount val="1"/>
                <c:pt idx="0">
                  <c:v>Mason - General</c:v>
                </c:pt>
              </c:strCache>
            </c:strRef>
          </c:tx>
          <c:cat>
            <c:numRef>
              <c:f>Sheet1!$C$4:$I$4</c:f>
              <c:numCache>
                <c:formatCode>General</c:formatCode>
                <c:ptCount val="7"/>
                <c:pt idx="0">
                  <c:v>2008</c:v>
                </c:pt>
                <c:pt idx="1">
                  <c:v>2009</c:v>
                </c:pt>
                <c:pt idx="2">
                  <c:v>2010</c:v>
                </c:pt>
                <c:pt idx="3">
                  <c:v>2011</c:v>
                </c:pt>
                <c:pt idx="4">
                  <c:v>2012</c:v>
                </c:pt>
                <c:pt idx="5">
                  <c:v>2013</c:v>
                </c:pt>
                <c:pt idx="6">
                  <c:v>2014</c:v>
                </c:pt>
              </c:numCache>
            </c:numRef>
          </c:cat>
          <c:val>
            <c:numRef>
              <c:f>Sheet1!$C$6:$I$6</c:f>
              <c:numCache>
                <c:formatCode>#,##0;[Red]#,##0</c:formatCode>
                <c:ptCount val="7"/>
                <c:pt idx="0">
                  <c:v>2932</c:v>
                </c:pt>
                <c:pt idx="1">
                  <c:v>1872</c:v>
                </c:pt>
                <c:pt idx="2">
                  <c:v>2339</c:v>
                </c:pt>
                <c:pt idx="3">
                  <c:v>1014</c:v>
                </c:pt>
                <c:pt idx="4">
                  <c:v>602</c:v>
                </c:pt>
                <c:pt idx="5">
                  <c:v>564</c:v>
                </c:pt>
                <c:pt idx="6">
                  <c:v>816</c:v>
                </c:pt>
              </c:numCache>
            </c:numRef>
          </c:val>
        </c:ser>
        <c:ser>
          <c:idx val="3"/>
          <c:order val="2"/>
          <c:tx>
            <c:strRef>
              <c:f>Sheet1!$B$7</c:f>
              <c:strCache>
                <c:ptCount val="1"/>
                <c:pt idx="0">
                  <c:v>Fitter - Plumber/Pipe</c:v>
                </c:pt>
              </c:strCache>
            </c:strRef>
          </c:tx>
          <c:trendline>
            <c:trendlineType val="movingAvg"/>
            <c:period val="2"/>
          </c:trendline>
          <c:cat>
            <c:numRef>
              <c:f>Sheet1!$C$4:$I$4</c:f>
              <c:numCache>
                <c:formatCode>General</c:formatCode>
                <c:ptCount val="7"/>
                <c:pt idx="0">
                  <c:v>2008</c:v>
                </c:pt>
                <c:pt idx="1">
                  <c:v>2009</c:v>
                </c:pt>
                <c:pt idx="2">
                  <c:v>2010</c:v>
                </c:pt>
                <c:pt idx="3">
                  <c:v>2011</c:v>
                </c:pt>
                <c:pt idx="4">
                  <c:v>2012</c:v>
                </c:pt>
                <c:pt idx="5">
                  <c:v>2013</c:v>
                </c:pt>
                <c:pt idx="6">
                  <c:v>2014</c:v>
                </c:pt>
              </c:numCache>
            </c:numRef>
          </c:cat>
          <c:val>
            <c:numRef>
              <c:f>Sheet1!$C$7:$I$7</c:f>
              <c:numCache>
                <c:formatCode>#,##0;[Red]#,##0</c:formatCode>
                <c:ptCount val="7"/>
                <c:pt idx="0">
                  <c:v>1266</c:v>
                </c:pt>
                <c:pt idx="1">
                  <c:v>1471</c:v>
                </c:pt>
                <c:pt idx="2">
                  <c:v>1508</c:v>
                </c:pt>
                <c:pt idx="3">
                  <c:v>794</c:v>
                </c:pt>
                <c:pt idx="4">
                  <c:v>189</c:v>
                </c:pt>
                <c:pt idx="5">
                  <c:v>542</c:v>
                </c:pt>
                <c:pt idx="6">
                  <c:v>77</c:v>
                </c:pt>
              </c:numCache>
            </c:numRef>
          </c:val>
        </c:ser>
        <c:ser>
          <c:idx val="4"/>
          <c:order val="3"/>
          <c:tx>
            <c:strRef>
              <c:f>Sheet1!$B$8</c:f>
              <c:strCache>
                <c:ptCount val="1"/>
                <c:pt idx="0">
                  <c:v>Welder - General</c:v>
                </c:pt>
              </c:strCache>
            </c:strRef>
          </c:tx>
          <c:cat>
            <c:numRef>
              <c:f>Sheet1!$C$4:$I$4</c:f>
              <c:numCache>
                <c:formatCode>General</c:formatCode>
                <c:ptCount val="7"/>
                <c:pt idx="0">
                  <c:v>2008</c:v>
                </c:pt>
                <c:pt idx="1">
                  <c:v>2009</c:v>
                </c:pt>
                <c:pt idx="2">
                  <c:v>2010</c:v>
                </c:pt>
                <c:pt idx="3">
                  <c:v>2011</c:v>
                </c:pt>
                <c:pt idx="4">
                  <c:v>2012</c:v>
                </c:pt>
                <c:pt idx="5">
                  <c:v>2013</c:v>
                </c:pt>
                <c:pt idx="6">
                  <c:v>2014</c:v>
                </c:pt>
              </c:numCache>
            </c:numRef>
          </c:cat>
          <c:val>
            <c:numRef>
              <c:f>Sheet1!$C$8:$I$8</c:f>
              <c:numCache>
                <c:formatCode>#,##0;[Red]#,##0</c:formatCode>
                <c:ptCount val="7"/>
                <c:pt idx="0">
                  <c:v>2066</c:v>
                </c:pt>
                <c:pt idx="1">
                  <c:v>1336</c:v>
                </c:pt>
                <c:pt idx="2">
                  <c:v>1485</c:v>
                </c:pt>
                <c:pt idx="3">
                  <c:v>677</c:v>
                </c:pt>
                <c:pt idx="4">
                  <c:v>310</c:v>
                </c:pt>
                <c:pt idx="5">
                  <c:v>344</c:v>
                </c:pt>
                <c:pt idx="6">
                  <c:v>299</c:v>
                </c:pt>
              </c:numCache>
            </c:numRef>
          </c:val>
        </c:ser>
        <c:marker val="1"/>
        <c:axId val="85695872"/>
        <c:axId val="85718144"/>
      </c:lineChart>
      <c:catAx>
        <c:axId val="85695872"/>
        <c:scaling>
          <c:orientation val="minMax"/>
        </c:scaling>
        <c:axPos val="b"/>
        <c:numFmt formatCode="General" sourceLinked="1"/>
        <c:tickLblPos val="nextTo"/>
        <c:txPr>
          <a:bodyPr/>
          <a:lstStyle/>
          <a:p>
            <a:pPr>
              <a:defRPr sz="900"/>
            </a:pPr>
            <a:endParaRPr lang="en-US"/>
          </a:p>
        </c:txPr>
        <c:crossAx val="85718144"/>
        <c:crossesAt val="0"/>
        <c:auto val="1"/>
        <c:lblAlgn val="ctr"/>
        <c:lblOffset val="100"/>
        <c:tickLblSkip val="1"/>
      </c:catAx>
      <c:valAx>
        <c:axId val="85718144"/>
        <c:scaling>
          <c:orientation val="minMax"/>
        </c:scaling>
        <c:axPos val="l"/>
        <c:numFmt formatCode="#,##0;[Red]#,##0" sourceLinked="1"/>
        <c:tickLblPos val="nextTo"/>
        <c:txPr>
          <a:bodyPr/>
          <a:lstStyle/>
          <a:p>
            <a:pPr>
              <a:defRPr sz="900"/>
            </a:pPr>
            <a:endParaRPr lang="en-US"/>
          </a:p>
        </c:txPr>
        <c:crossAx val="85695872"/>
        <c:crosses val="autoZero"/>
        <c:crossBetween val="midCat"/>
      </c:valAx>
    </c:plotArea>
    <c:legend>
      <c:legendPos val="r"/>
      <c:legendEntry>
        <c:idx val="4"/>
        <c:delete val="1"/>
      </c:legendEntry>
      <c:layout>
        <c:manualLayout>
          <c:xMode val="edge"/>
          <c:yMode val="edge"/>
          <c:x val="0.77355418410536336"/>
          <c:y val="0.17226712554970391"/>
          <c:w val="0.21217717717717721"/>
          <c:h val="0.55702828813065031"/>
        </c:manualLayout>
      </c:layout>
      <c:txPr>
        <a:bodyPr/>
        <a:lstStyle/>
        <a:p>
          <a:pPr>
            <a:defRPr sz="1800" kern="700" baseline="0"/>
          </a:pPr>
          <a:endParaRPr lang="en-US"/>
        </a:p>
      </c:txPr>
    </c:legend>
    <c:plotVisOnly val="1"/>
    <c:dispBlanksAs val="gap"/>
  </c:chart>
  <c:spPr>
    <a:solidFill>
      <a:schemeClr val="bg1"/>
    </a:solidFill>
  </c:spPr>
  <c:externalData r:id="rId1"/>
  <c:userShapes r:id="rId2"/>
</c:chartSpace>
</file>

<file path=ppt/charts/chart9.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9.8571741032371027E-2"/>
          <c:y val="0.18138636516589327"/>
          <c:w val="0.62559498031496052"/>
          <c:h val="0.69138737465509115"/>
        </c:manualLayout>
      </c:layout>
      <c:lineChart>
        <c:grouping val="standard"/>
        <c:ser>
          <c:idx val="0"/>
          <c:order val="0"/>
          <c:tx>
            <c:strRef>
              <c:f>Sheet1!$J$3</c:f>
              <c:strCache>
                <c:ptCount val="1"/>
                <c:pt idx="0">
                  <c:v>Skilled labour </c:v>
                </c:pt>
              </c:strCache>
            </c:strRef>
          </c:tx>
          <c:marker>
            <c:symbol val="none"/>
          </c:marker>
          <c:cat>
            <c:numRef>
              <c:f>Sheet1!$I$4:$I$9</c:f>
              <c:numCache>
                <c:formatCode>General</c:formatCode>
                <c:ptCount val="6"/>
                <c:pt idx="0">
                  <c:v>2010</c:v>
                </c:pt>
                <c:pt idx="1">
                  <c:v>2011</c:v>
                </c:pt>
                <c:pt idx="2">
                  <c:v>2012</c:v>
                </c:pt>
                <c:pt idx="3">
                  <c:v>2013</c:v>
                </c:pt>
                <c:pt idx="4">
                  <c:v>2014</c:v>
                </c:pt>
                <c:pt idx="5">
                  <c:v>2015</c:v>
                </c:pt>
              </c:numCache>
            </c:numRef>
          </c:cat>
          <c:val>
            <c:numRef>
              <c:f>Sheet1!$J$4:$J$9</c:f>
              <c:numCache>
                <c:formatCode>General</c:formatCode>
                <c:ptCount val="6"/>
                <c:pt idx="0">
                  <c:v>100</c:v>
                </c:pt>
                <c:pt idx="1">
                  <c:v>106.08</c:v>
                </c:pt>
                <c:pt idx="2">
                  <c:v>114.8</c:v>
                </c:pt>
                <c:pt idx="3">
                  <c:v>122.71000000000002</c:v>
                </c:pt>
                <c:pt idx="4">
                  <c:v>128.12</c:v>
                </c:pt>
                <c:pt idx="5">
                  <c:v>140.03</c:v>
                </c:pt>
              </c:numCache>
            </c:numRef>
          </c:val>
        </c:ser>
        <c:ser>
          <c:idx val="1"/>
          <c:order val="1"/>
          <c:tx>
            <c:strRef>
              <c:f>Sheet1!$K$3</c:f>
              <c:strCache>
                <c:ptCount val="1"/>
                <c:pt idx="0">
                  <c:v>Semiskilled labour </c:v>
                </c:pt>
              </c:strCache>
            </c:strRef>
          </c:tx>
          <c:marker>
            <c:symbol val="none"/>
          </c:marker>
          <c:cat>
            <c:numRef>
              <c:f>Sheet1!$I$4:$I$9</c:f>
              <c:numCache>
                <c:formatCode>General</c:formatCode>
                <c:ptCount val="6"/>
                <c:pt idx="0">
                  <c:v>2010</c:v>
                </c:pt>
                <c:pt idx="1">
                  <c:v>2011</c:v>
                </c:pt>
                <c:pt idx="2">
                  <c:v>2012</c:v>
                </c:pt>
                <c:pt idx="3">
                  <c:v>2013</c:v>
                </c:pt>
                <c:pt idx="4">
                  <c:v>2014</c:v>
                </c:pt>
                <c:pt idx="5">
                  <c:v>2015</c:v>
                </c:pt>
              </c:numCache>
            </c:numRef>
          </c:cat>
          <c:val>
            <c:numRef>
              <c:f>Sheet1!$K$4:$K$9</c:f>
              <c:numCache>
                <c:formatCode>General</c:formatCode>
                <c:ptCount val="6"/>
                <c:pt idx="0">
                  <c:v>100</c:v>
                </c:pt>
                <c:pt idx="1">
                  <c:v>103.61</c:v>
                </c:pt>
                <c:pt idx="2">
                  <c:v>116.64999999999999</c:v>
                </c:pt>
                <c:pt idx="3">
                  <c:v>130.02000000000001</c:v>
                </c:pt>
                <c:pt idx="4">
                  <c:v>135.99</c:v>
                </c:pt>
                <c:pt idx="5">
                  <c:v>148.84</c:v>
                </c:pt>
              </c:numCache>
            </c:numRef>
          </c:val>
        </c:ser>
        <c:ser>
          <c:idx val="2"/>
          <c:order val="2"/>
          <c:tx>
            <c:strRef>
              <c:f>Sheet1!$L$3</c:f>
              <c:strCache>
                <c:ptCount val="1"/>
                <c:pt idx="0">
                  <c:v>Unskilled labour </c:v>
                </c:pt>
              </c:strCache>
            </c:strRef>
          </c:tx>
          <c:marker>
            <c:symbol val="none"/>
          </c:marker>
          <c:cat>
            <c:numRef>
              <c:f>Sheet1!$I$4:$I$9</c:f>
              <c:numCache>
                <c:formatCode>General</c:formatCode>
                <c:ptCount val="6"/>
                <c:pt idx="0">
                  <c:v>2010</c:v>
                </c:pt>
                <c:pt idx="1">
                  <c:v>2011</c:v>
                </c:pt>
                <c:pt idx="2">
                  <c:v>2012</c:v>
                </c:pt>
                <c:pt idx="3">
                  <c:v>2013</c:v>
                </c:pt>
                <c:pt idx="4">
                  <c:v>2014</c:v>
                </c:pt>
                <c:pt idx="5">
                  <c:v>2015</c:v>
                </c:pt>
              </c:numCache>
            </c:numRef>
          </c:cat>
          <c:val>
            <c:numRef>
              <c:f>Sheet1!$L$4:$L$9</c:f>
              <c:numCache>
                <c:formatCode>General</c:formatCode>
                <c:ptCount val="6"/>
                <c:pt idx="0">
                  <c:v>100</c:v>
                </c:pt>
                <c:pt idx="1">
                  <c:v>106.85</c:v>
                </c:pt>
                <c:pt idx="2">
                  <c:v>113.14</c:v>
                </c:pt>
                <c:pt idx="3">
                  <c:v>121.31</c:v>
                </c:pt>
                <c:pt idx="4">
                  <c:v>128.30000000000001</c:v>
                </c:pt>
                <c:pt idx="5">
                  <c:v>141.84</c:v>
                </c:pt>
              </c:numCache>
            </c:numRef>
          </c:val>
        </c:ser>
        <c:marker val="1"/>
        <c:axId val="86473728"/>
        <c:axId val="86487808"/>
      </c:lineChart>
      <c:catAx>
        <c:axId val="86473728"/>
        <c:scaling>
          <c:orientation val="minMax"/>
        </c:scaling>
        <c:axPos val="b"/>
        <c:numFmt formatCode="General" sourceLinked="1"/>
        <c:tickLblPos val="nextTo"/>
        <c:crossAx val="86487808"/>
        <c:crosses val="autoZero"/>
        <c:auto val="1"/>
        <c:lblAlgn val="ctr"/>
        <c:lblOffset val="100"/>
      </c:catAx>
      <c:valAx>
        <c:axId val="86487808"/>
        <c:scaling>
          <c:orientation val="minMax"/>
        </c:scaling>
        <c:axPos val="l"/>
        <c:majorGridlines/>
        <c:numFmt formatCode="General" sourceLinked="1"/>
        <c:tickLblPos val="nextTo"/>
        <c:crossAx val="86473728"/>
        <c:crosses val="autoZero"/>
        <c:crossBetween val="between"/>
      </c:valAx>
    </c:plotArea>
    <c:legend>
      <c:legendPos val="r"/>
    </c:legend>
    <c:plotVisOnly val="1"/>
    <c:dispBlanksAs val="gap"/>
  </c:chart>
  <c:spPr>
    <a:solidFill>
      <a:schemeClr val="bg1"/>
    </a:solidFill>
  </c:spPr>
  <c:txPr>
    <a:bodyPr/>
    <a:lstStyle/>
    <a:p>
      <a:pPr>
        <a:defRPr>
          <a:solidFill>
            <a:schemeClr val="tx1"/>
          </a:solidFill>
        </a:defRPr>
      </a:pPr>
      <a:endParaRPr lang="en-US"/>
    </a:p>
  </c:tx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image" Target="../media/image19.emf"/></Relationships>
</file>

<file path=ppt/drawings/drawing1.xml><?xml version="1.0" encoding="utf-8"?>
<c:userShapes xmlns:c="http://schemas.openxmlformats.org/drawingml/2006/chart">
  <cdr:relSizeAnchor xmlns:cdr="http://schemas.openxmlformats.org/drawingml/2006/chartDrawing">
    <cdr:from>
      <cdr:x>0.375</cdr:x>
      <cdr:y>0.89231</cdr:y>
    </cdr:from>
    <cdr:to>
      <cdr:x>0.65278</cdr:x>
      <cdr:y>0.99042</cdr:y>
    </cdr:to>
    <cdr:sp macro="" textlink="">
      <cdr:nvSpPr>
        <cdr:cNvPr id="2" name="TextBox 1"/>
        <cdr:cNvSpPr txBox="1"/>
      </cdr:nvSpPr>
      <cdr:spPr>
        <a:xfrm xmlns:a="http://schemas.openxmlformats.org/drawingml/2006/main">
          <a:off x="3429000" y="4419600"/>
          <a:ext cx="2540000" cy="485959"/>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cdr:x>
      <cdr:y>0.08222</cdr:y>
    </cdr:from>
    <cdr:to>
      <cdr:x>0.06497</cdr:x>
      <cdr:y>0.58537</cdr:y>
    </cdr:to>
    <cdr:sp macro="" textlink="">
      <cdr:nvSpPr>
        <cdr:cNvPr id="2" name="TextBox 1"/>
        <cdr:cNvSpPr txBox="1"/>
      </cdr:nvSpPr>
      <cdr:spPr>
        <a:xfrm xmlns:a="http://schemas.openxmlformats.org/drawingml/2006/main">
          <a:off x="0" y="321077"/>
          <a:ext cx="438150" cy="1964924"/>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cdr:x>
      <cdr:y>0.13647</cdr:y>
    </cdr:from>
    <cdr:to>
      <cdr:x>0.07344</cdr:x>
      <cdr:y>0.76535</cdr:y>
    </cdr:to>
    <cdr:sp macro="" textlink="">
      <cdr:nvSpPr>
        <cdr:cNvPr id="3" name="TextBox 2"/>
        <cdr:cNvSpPr txBox="1"/>
      </cdr:nvSpPr>
      <cdr:spPr>
        <a:xfrm xmlns:a="http://schemas.openxmlformats.org/drawingml/2006/main" rot="16200000">
          <a:off x="-560315" y="899573"/>
          <a:ext cx="1563423" cy="442794"/>
        </a:xfrm>
        <a:prstGeom xmlns:a="http://schemas.openxmlformats.org/drawingml/2006/main" prst="rect">
          <a:avLst/>
        </a:prstGeom>
      </cdr:spPr>
      <cdr:txBody>
        <a:bodyPr xmlns:a="http://schemas.openxmlformats.org/drawingml/2006/main" wrap="square" rtlCol="0" anchor="ctr"/>
        <a:lstStyle xmlns:a="http://schemas.openxmlformats.org/drawingml/2006/main"/>
        <a:p xmlns:a="http://schemas.openxmlformats.org/drawingml/2006/main">
          <a:pPr algn="ctr"/>
          <a:r>
            <a:rPr lang="en-US" sz="1100" b="1" dirty="0"/>
            <a:t>No .</a:t>
          </a:r>
          <a:r>
            <a:rPr lang="en-US" sz="1100" b="1" baseline="0" dirty="0"/>
            <a:t> of Placements</a:t>
          </a:r>
          <a:endParaRPr lang="en-US" sz="1100" b="1" dirty="0"/>
        </a:p>
      </cdr:txBody>
    </cdr:sp>
  </cdr:relSizeAnchor>
  <cdr:relSizeAnchor xmlns:cdr="http://schemas.openxmlformats.org/drawingml/2006/chartDrawing">
    <cdr:from>
      <cdr:x>0.35293</cdr:x>
      <cdr:y>0.89232</cdr:y>
    </cdr:from>
    <cdr:to>
      <cdr:x>0.6242</cdr:x>
      <cdr:y>0.97473</cdr:y>
    </cdr:to>
    <cdr:sp macro="" textlink="">
      <cdr:nvSpPr>
        <cdr:cNvPr id="4" name="TextBox 3"/>
        <cdr:cNvSpPr txBox="1"/>
      </cdr:nvSpPr>
      <cdr:spPr>
        <a:xfrm xmlns:a="http://schemas.openxmlformats.org/drawingml/2006/main" flipH="1">
          <a:off x="1926917" y="1702136"/>
          <a:ext cx="1481052" cy="157200"/>
        </a:xfrm>
        <a:prstGeom xmlns:a="http://schemas.openxmlformats.org/drawingml/2006/main" prst="rect">
          <a:avLst/>
        </a:prstGeom>
      </cdr:spPr>
      <cdr:txBody>
        <a:bodyPr xmlns:a="http://schemas.openxmlformats.org/drawingml/2006/main" wrap="square" rtlCol="0" anchor="ctr"/>
        <a:lstStyle xmlns:a="http://schemas.openxmlformats.org/drawingml/2006/main"/>
        <a:p xmlns:a="http://schemas.openxmlformats.org/drawingml/2006/main">
          <a:pPr algn="ctr"/>
          <a:r>
            <a:rPr lang="en-US" sz="1100" b="1"/>
            <a:t>Year</a:t>
          </a:r>
        </a:p>
      </cdr:txBody>
    </cdr:sp>
  </cdr:relSizeAnchor>
</c:userShapes>
</file>

<file path=ppt/drawings/drawing3.xml><?xml version="1.0" encoding="utf-8"?>
<c:userShapes xmlns:c="http://schemas.openxmlformats.org/drawingml/2006/chart">
  <cdr:relSizeAnchor xmlns:cdr="http://schemas.openxmlformats.org/drawingml/2006/chartDrawing">
    <cdr:from>
      <cdr:x>0.425</cdr:x>
      <cdr:y>0.02564</cdr:y>
    </cdr:from>
    <cdr:to>
      <cdr:x>0.6</cdr:x>
      <cdr:y>0.15385</cdr:y>
    </cdr:to>
    <cdr:sp macro="" textlink="">
      <cdr:nvSpPr>
        <cdr:cNvPr id="3" name="TextBox 2"/>
        <cdr:cNvSpPr txBox="1"/>
      </cdr:nvSpPr>
      <cdr:spPr>
        <a:xfrm xmlns:a="http://schemas.openxmlformats.org/drawingml/2006/main">
          <a:off x="2590800" y="76200"/>
          <a:ext cx="1066800" cy="3810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800" dirty="0" smtClean="0"/>
            <a:t>Indices</a:t>
          </a:r>
          <a:endParaRPr lang="en-US" sz="18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E772B25-435A-4DEF-A05E-AC4AEE7D14CA}" type="datetimeFigureOut">
              <a:rPr lang="en-GB" smtClean="0"/>
              <a:pPr/>
              <a:t>12/06/2017</a:t>
            </a:fld>
            <a:endParaRPr lang="en-GB"/>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FEEF966-60F8-4B5B-A939-5BB327FB803A}" type="slidenum">
              <a:rPr lang="en-GB" smtClean="0"/>
              <a:pPr/>
              <a:t>‹#›</a:t>
            </a:fld>
            <a:endParaRPr lang="en-GB"/>
          </a:p>
        </p:txBody>
      </p:sp>
    </p:spTree>
    <p:extLst>
      <p:ext uri="{BB962C8B-B14F-4D97-AF65-F5344CB8AC3E}">
        <p14:creationId xmlns:p14="http://schemas.microsoft.com/office/powerpoint/2010/main" xmlns="" val="818089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0ACF69D-9FFB-4D5F-9259-8978CABF2E96}"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xmlns="" val="3876782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228925-E643-4036-849A-411248F52DD6}" type="datetimeFigureOut">
              <a:rPr lang="en-US" smtClean="0"/>
              <a:pPr/>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A649E-F208-47E1-85F7-75D99B1C9F6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228925-E643-4036-849A-411248F52DD6}" type="datetimeFigureOut">
              <a:rPr lang="en-US" smtClean="0"/>
              <a:pPr/>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A649E-F208-47E1-85F7-75D99B1C9F67}"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207583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381488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432625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050114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940850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313075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557576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903692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856599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62782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228925-E643-4036-849A-411248F52DD6}" type="datetimeFigureOut">
              <a:rPr lang="en-US" smtClean="0"/>
              <a:pPr/>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A649E-F208-47E1-85F7-75D99B1C9F67}"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736420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943653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977410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147730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295793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990403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069175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924151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397645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69015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677988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995192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681545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336845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301046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410922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347505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044810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74120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287315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78101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602002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390321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759698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988749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486010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31777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586795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1802265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072552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397285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36590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958084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592116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384258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4376907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94681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389912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8256038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815586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627661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508542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27465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4611808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829423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211681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9817538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140708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333955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9961196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691125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0875050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234854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437591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92370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130726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03517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006544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234883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7789238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5702852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419270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7699042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9591023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46166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64853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2842618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9182292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44211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775210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2769976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8993904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8306045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718591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8637123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1505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662350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4692370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8864706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480861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9145574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867982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4777263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6768273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4076648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620053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25977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813009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0168915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231366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6851891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5796397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182354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0536632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8200394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6887742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6463622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06633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228925-E643-4036-849A-411248F52DD6}" type="datetimeFigureOut">
              <a:rPr lang="en-US" smtClean="0"/>
              <a:pPr/>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A649E-F208-47E1-85F7-75D99B1C9F6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015294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7939651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1630942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312171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4119242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1835488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7732984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4874226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512221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984617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45018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86097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62929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82892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46633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790562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62615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57602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522036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18364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228925-E643-4036-849A-411248F52DD6}" type="datetimeFigureOut">
              <a:rPr lang="en-US" smtClean="0"/>
              <a:pPr/>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A649E-F208-47E1-85F7-75D99B1C9F67}"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99999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801726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067731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551589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DA82CC-1EF7-46A1-AF2C-84727B8E8640}" type="datetime1">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B81F28-4207-410E-B914-86F4CC5CE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591451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19DD38-8842-4DF3-9354-27662675C5D2}" type="datetime1">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B81F28-4207-410E-B914-86F4CC5CE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253465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7F78DE-696D-4AFA-B7A3-0303539E7680}" type="datetime1">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B81F28-4207-410E-B914-86F4CC5CE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150402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199683-40DC-4EC5-8D4C-B102B2196705}" type="datetime1">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B81F28-4207-410E-B914-86F4CC5CE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682610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9E74C0-7974-4B54-AE44-F37C89D8720A}" type="datetime1">
              <a:rPr lang="en-US" smtClean="0">
                <a:solidFill>
                  <a:prstClr val="black">
                    <a:tint val="75000"/>
                  </a:prstClr>
                </a:solidFill>
              </a:rPr>
              <a:pPr/>
              <a:t>6/12/2017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9B81F28-4207-410E-B914-86F4CC5CE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552564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79DB28-1D04-4CBB-A392-B741E77A2B97}" type="datetime1">
              <a:rPr lang="en-US" smtClean="0">
                <a:solidFill>
                  <a:prstClr val="black">
                    <a:tint val="75000"/>
                  </a:prstClr>
                </a:solidFill>
              </a:rPr>
              <a:pPr/>
              <a:t>6/12/2017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9B81F28-4207-410E-B914-86F4CC5CE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11149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228925-E643-4036-849A-411248F52DD6}" type="datetimeFigureOut">
              <a:rPr lang="en-US" smtClean="0"/>
              <a:pPr/>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FA649E-F208-47E1-85F7-75D99B1C9F6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F94561-AA69-490A-9F77-ABE07BA64EE9}" type="datetime1">
              <a:rPr lang="en-US" smtClean="0">
                <a:solidFill>
                  <a:prstClr val="black">
                    <a:tint val="75000"/>
                  </a:prstClr>
                </a:solidFill>
              </a:rPr>
              <a:pPr/>
              <a:t>6/12/2017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9B81F28-4207-410E-B914-86F4CC5CE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646025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E31C27-6880-4178-A85B-D47C80864C5C}" type="datetime1">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B81F28-4207-410E-B914-86F4CC5CE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968898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AB32B9-A0E2-4A98-8822-23C7387ED2FA}" type="datetime1">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B81F28-4207-410E-B914-86F4CC5CE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852393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DB77B3-00DE-4C55-93D0-6E3B050F44E1}" type="datetime1">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B81F28-4207-410E-B914-86F4CC5CE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378679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C47A17-4361-4372-AAEC-511093AEB40A}" type="datetime1">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B81F28-4207-410E-B914-86F4CC5CE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966126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69117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447423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725391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259458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04117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228925-E643-4036-849A-411248F52DD6}" type="datetimeFigureOut">
              <a:rPr lang="en-US" smtClean="0"/>
              <a:pPr/>
              <a:t>6/12/2017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FA649E-F208-47E1-85F7-75D99B1C9F67}"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345433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948044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024598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349684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263332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537597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260274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663270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062380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93948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228925-E643-4036-849A-411248F52DD6}" type="datetimeFigureOut">
              <a:rPr lang="en-US" smtClean="0"/>
              <a:pPr/>
              <a:t>6/12/2017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FA649E-F208-47E1-85F7-75D99B1C9F67}"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472556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176407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584653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467973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840253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555188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763461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03444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448781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05977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228925-E643-4036-849A-411248F52DD6}" type="datetimeFigureOut">
              <a:rPr lang="en-US" smtClean="0"/>
              <a:pPr/>
              <a:t>6/12/2017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FA649E-F208-47E1-85F7-75D99B1C9F67}"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802730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438634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619901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014676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743016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914242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323490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278139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575029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63794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228925-E643-4036-849A-411248F52DD6}" type="datetimeFigureOut">
              <a:rPr lang="en-US" smtClean="0"/>
              <a:pPr/>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FA649E-F208-47E1-85F7-75D99B1C9F67}"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423197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576760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234711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22143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215742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010008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095945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644323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626739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DA82CC-1EF7-46A1-AF2C-84727B8E8640}" type="datetime1">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B81F28-4207-410E-B914-86F4CC5CE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33586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228925-E643-4036-849A-411248F52DD6}" type="datetimeFigureOut">
              <a:rPr lang="en-US" smtClean="0"/>
              <a:pPr/>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FA649E-F208-47E1-85F7-75D99B1C9F67}"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19DD38-8842-4DF3-9354-27662675C5D2}" type="datetime1">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B81F28-4207-410E-B914-86F4CC5CE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211072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7F78DE-696D-4AFA-B7A3-0303539E7680}" type="datetime1">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B81F28-4207-410E-B914-86F4CC5CE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256173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199683-40DC-4EC5-8D4C-B102B2196705}" type="datetime1">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B81F28-4207-410E-B914-86F4CC5CE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557302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9E74C0-7974-4B54-AE44-F37C89D8720A}" type="datetime1">
              <a:rPr lang="en-US" smtClean="0">
                <a:solidFill>
                  <a:prstClr val="black">
                    <a:tint val="75000"/>
                  </a:prstClr>
                </a:solidFill>
              </a:rPr>
              <a:pPr/>
              <a:t>6/12/2017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9B81F28-4207-410E-B914-86F4CC5CE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838179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79DB28-1D04-4CBB-A392-B741E77A2B97}" type="datetime1">
              <a:rPr lang="en-US" smtClean="0">
                <a:solidFill>
                  <a:prstClr val="black">
                    <a:tint val="75000"/>
                  </a:prstClr>
                </a:solidFill>
              </a:rPr>
              <a:pPr/>
              <a:t>6/12/2017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9B81F28-4207-410E-B914-86F4CC5CE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678237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F94561-AA69-490A-9F77-ABE07BA64EE9}" type="datetime1">
              <a:rPr lang="en-US" smtClean="0">
                <a:solidFill>
                  <a:prstClr val="black">
                    <a:tint val="75000"/>
                  </a:prstClr>
                </a:solidFill>
              </a:rPr>
              <a:pPr/>
              <a:t>6/12/2017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9B81F28-4207-410E-B914-86F4CC5CE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577284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E31C27-6880-4178-A85B-D47C80864C5C}" type="datetime1">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B81F28-4207-410E-B914-86F4CC5CE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529599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AB32B9-A0E2-4A98-8822-23C7387ED2FA}" type="datetime1">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B81F28-4207-410E-B914-86F4CC5CE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801173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DB77B3-00DE-4C55-93D0-6E3B050F44E1}" type="datetime1">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B81F28-4207-410E-B914-86F4CC5CE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846413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C47A17-4361-4372-AAEC-511093AEB40A}" type="datetime1">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B81F28-4207-410E-B914-86F4CC5CE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51507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228925-E643-4036-849A-411248F52DD6}" type="datetimeFigureOut">
              <a:rPr lang="en-US" smtClean="0"/>
              <a:pPr/>
              <a:t>6/12/2017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FA649E-F208-47E1-85F7-75D99B1C9F6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6613117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5833217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0061263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7353021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2131395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04440210"/>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6073543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2183295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7979683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6806770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910501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325039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0DDD4A-B18C-496A-91F4-1466D4264BF8}" type="datetime1">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B81F28-4207-410E-B914-86F4CC5CE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863586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236114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2138212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3595397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200D7-41C0-40EC-8E15-FDD9DD9DFD9F}"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22259-FAEA-483B-A946-F5EB1B52B1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7251932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0DDD4A-B18C-496A-91F4-1466D4264BF8}" type="datetime1">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B81F28-4207-410E-B914-86F4CC5CE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4125700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9.xml"/><Relationship Id="rId6" Type="http://schemas.openxmlformats.org/officeDocument/2006/relationships/image" Target="../media/image3.jpeg"/><Relationship Id="rId5" Type="http://schemas.openxmlformats.org/officeDocument/2006/relationships/chart" Target="../charts/chart7.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5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67.xml"/><Relationship Id="rId1" Type="http://schemas.openxmlformats.org/officeDocument/2006/relationships/themeOverride" Target="../theme/themeOverrid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46.xml"/><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13.xml"/><Relationship Id="rId1" Type="http://schemas.openxmlformats.org/officeDocument/2006/relationships/vmlDrawing" Target="../drawings/vmlDrawing1.v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94.xml"/><Relationship Id="rId1" Type="http://schemas.openxmlformats.org/officeDocument/2006/relationships/video" Target="NULL" TargetMode="External"/><Relationship Id="rId5" Type="http://schemas.openxmlformats.org/officeDocument/2006/relationships/image" Target="../media/image12.png"/><Relationship Id="rId4" Type="http://schemas.microsoft.com/office/2007/relationships/media" Target="../media/media1.wmv"/></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05.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chart" Target="../charts/chart2.xml"/><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0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43.xml.rels><?xml version="1.0" encoding="UTF-8" standalone="yes"?>
<Relationships xmlns="http://schemas.openxmlformats.org/package/2006/relationships"><Relationship Id="rId3" Type="http://schemas.openxmlformats.org/officeDocument/2006/relationships/package" Target="../embeddings/Microsoft_Office_Excel_Worksheet4.xlsx"/><Relationship Id="rId2" Type="http://schemas.openxmlformats.org/officeDocument/2006/relationships/slideLayout" Target="../slideLayouts/slideLayout177.xml"/><Relationship Id="rId1" Type="http://schemas.openxmlformats.org/officeDocument/2006/relationships/vmlDrawing" Target="../drawings/vmlDrawing2.vml"/></Relationships>
</file>

<file path=ppt/slides/_rels/slide44.xml.rels><?xml version="1.0" encoding="UTF-8" standalone="yes"?>
<Relationships xmlns="http://schemas.openxmlformats.org/package/2006/relationships"><Relationship Id="rId3" Type="http://schemas.openxmlformats.org/officeDocument/2006/relationships/package" Target="../embeddings/Microsoft_Office_Excel_Worksheet5.xlsx"/><Relationship Id="rId2" Type="http://schemas.openxmlformats.org/officeDocument/2006/relationships/slideLayout" Target="../slideLayouts/slideLayout178.xml"/><Relationship Id="rId1" Type="http://schemas.openxmlformats.org/officeDocument/2006/relationships/vmlDrawing" Target="../drawings/vmlDrawing3.vml"/></Relationships>
</file>

<file path=ppt/slides/_rels/slide45.xml.rels><?xml version="1.0" encoding="UTF-8" standalone="yes"?>
<Relationships xmlns="http://schemas.openxmlformats.org/package/2006/relationships"><Relationship Id="rId3" Type="http://schemas.openxmlformats.org/officeDocument/2006/relationships/package" Target="../embeddings/Microsoft_Office_Excel_Worksheet6.xlsx"/><Relationship Id="rId2" Type="http://schemas.openxmlformats.org/officeDocument/2006/relationships/slideLayout" Target="../slideLayouts/slideLayout178.xml"/><Relationship Id="rId1" Type="http://schemas.openxmlformats.org/officeDocument/2006/relationships/vmlDrawing" Target="../drawings/vmlDrawing4.vml"/></Relationships>
</file>

<file path=ppt/slides/_rels/slide4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78.xml"/></Relationships>
</file>

<file path=ppt/slides/_rels/slide47.xml.rels><?xml version="1.0" encoding="UTF-8" standalone="yes"?>
<Relationships xmlns="http://schemas.openxmlformats.org/package/2006/relationships"><Relationship Id="rId3" Type="http://schemas.openxmlformats.org/officeDocument/2006/relationships/package" Target="../embeddings/Microsoft_Office_Excel_Worksheet7.xlsx"/><Relationship Id="rId2" Type="http://schemas.openxmlformats.org/officeDocument/2006/relationships/slideLayout" Target="../slideLayouts/slideLayout178.xml"/><Relationship Id="rId1" Type="http://schemas.openxmlformats.org/officeDocument/2006/relationships/vmlDrawing" Target="../drawings/vmlDrawing5.vml"/><Relationship Id="rId4" Type="http://schemas.openxmlformats.org/officeDocument/2006/relationships/package" Target="../embeddings/Microsoft_Office_Excel_Worksheet8.xlsx"/></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chart" Target="../charts/chart3.xml"/><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0" y="1447800"/>
            <a:ext cx="5334000" cy="3429000"/>
          </a:xfrm>
        </p:spPr>
        <p:txBody>
          <a:bodyPr>
            <a:noAutofit/>
          </a:bodyPr>
          <a:lstStyle/>
          <a:p>
            <a:r>
              <a:rPr lang="en-GB" dirty="0" smtClean="0">
                <a:solidFill>
                  <a:schemeClr val="tx2">
                    <a:lumMod val="40000"/>
                    <a:lumOff val="60000"/>
                  </a:schemeClr>
                </a:solidFill>
                <a:latin typeface="Calibri" pitchFamily="34" charset="0"/>
                <a:cs typeface="Calibri" pitchFamily="34" charset="0"/>
              </a:rPr>
              <a:t>Technical Seminar on Accreditation </a:t>
            </a:r>
          </a:p>
          <a:p>
            <a:endParaRPr lang="en-GB" sz="1800" dirty="0" smtClean="0">
              <a:solidFill>
                <a:schemeClr val="tx2">
                  <a:lumMod val="40000"/>
                  <a:lumOff val="60000"/>
                </a:schemeClr>
              </a:solidFill>
              <a:latin typeface="Calibri" pitchFamily="34" charset="0"/>
              <a:cs typeface="Calibri" pitchFamily="34" charset="0"/>
            </a:endParaRPr>
          </a:p>
          <a:p>
            <a:r>
              <a:rPr lang="en-GB" dirty="0" smtClean="0">
                <a:solidFill>
                  <a:schemeClr val="tx2">
                    <a:lumMod val="40000"/>
                    <a:lumOff val="60000"/>
                  </a:schemeClr>
                </a:solidFill>
                <a:latin typeface="Calibri" pitchFamily="34" charset="0"/>
                <a:cs typeface="Calibri" pitchFamily="34" charset="0"/>
              </a:rPr>
              <a:t>Delivering Confidence in Construction and the Built Environment </a:t>
            </a:r>
          </a:p>
          <a:p>
            <a:endParaRPr lang="en-GB" dirty="0" smtClean="0">
              <a:solidFill>
                <a:schemeClr val="tx2">
                  <a:lumMod val="40000"/>
                  <a:lumOff val="60000"/>
                </a:schemeClr>
              </a:solidFill>
            </a:endParaRPr>
          </a:p>
          <a:p>
            <a:endParaRPr lang="en-GB" dirty="0">
              <a:solidFill>
                <a:schemeClr val="tx2">
                  <a:lumMod val="40000"/>
                  <a:lumOff val="60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rcRect b="4417"/>
          <a:stretch>
            <a:fillRect/>
          </a:stretch>
        </p:blipFill>
        <p:spPr>
          <a:xfrm>
            <a:off x="228600" y="767635"/>
            <a:ext cx="3657600" cy="4947365"/>
          </a:xfrm>
          <a:prstGeom prst="rect">
            <a:avLst/>
          </a:prstGeom>
        </p:spPr>
      </p:pic>
      <p:sp>
        <p:nvSpPr>
          <p:cNvPr id="6" name="TextBox 5"/>
          <p:cNvSpPr txBox="1"/>
          <p:nvPr/>
        </p:nvSpPr>
        <p:spPr>
          <a:xfrm>
            <a:off x="76200" y="5657671"/>
            <a:ext cx="9067800" cy="1200329"/>
          </a:xfrm>
          <a:prstGeom prst="rect">
            <a:avLst/>
          </a:prstGeom>
          <a:noFill/>
        </p:spPr>
        <p:txBody>
          <a:bodyPr wrap="square" rtlCol="0">
            <a:spAutoFit/>
          </a:bodyPr>
          <a:lstStyle/>
          <a:p>
            <a:pPr algn="ctr"/>
            <a:r>
              <a:rPr lang="en-GB" sz="3600" dirty="0" smtClean="0">
                <a:solidFill>
                  <a:schemeClr val="tx2">
                    <a:lumMod val="40000"/>
                    <a:lumOff val="60000"/>
                  </a:schemeClr>
                </a:solidFill>
              </a:rPr>
              <a:t>Implementation of National Construction Policy</a:t>
            </a:r>
          </a:p>
          <a:p>
            <a:pPr algn="ctr"/>
            <a:r>
              <a:rPr lang="en-GB" sz="3600" dirty="0" smtClean="0">
                <a:solidFill>
                  <a:schemeClr val="tx2">
                    <a:lumMod val="40000"/>
                    <a:lumOff val="60000"/>
                  </a:schemeClr>
                </a:solidFill>
              </a:rPr>
              <a:t>Issues and  Challenges</a:t>
            </a:r>
            <a:endParaRPr lang="en-GB" sz="3600" dirty="0">
              <a:solidFill>
                <a:schemeClr val="tx2">
                  <a:lumMod val="40000"/>
                  <a:lumOff val="60000"/>
                </a:schemeClr>
              </a:solidFill>
            </a:endParaRPr>
          </a:p>
        </p:txBody>
      </p:sp>
      <p:sp>
        <p:nvSpPr>
          <p:cNvPr id="7" name="Rectangle 6"/>
          <p:cNvSpPr/>
          <p:nvPr/>
        </p:nvSpPr>
        <p:spPr>
          <a:xfrm>
            <a:off x="228600" y="-76200"/>
            <a:ext cx="8915400" cy="923330"/>
          </a:xfrm>
          <a:prstGeom prst="rect">
            <a:avLst/>
          </a:prstGeom>
          <a:noFill/>
        </p:spPr>
        <p:txBody>
          <a:bodyPr wrap="square" lIns="91440" tIns="45720" rIns="91440" bIns="45720">
            <a:spAutoFit/>
          </a:bodyPr>
          <a:lstStyle/>
          <a:p>
            <a:pPr algn="ctr"/>
            <a:r>
              <a:rPr lang="en-GB"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World Accreditation Day  2017</a:t>
            </a:r>
            <a:endParaRPr lang="en-US" sz="5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extLst>
      <p:ext uri="{BB962C8B-B14F-4D97-AF65-F5344CB8AC3E}">
        <p14:creationId xmlns:p14="http://schemas.microsoft.com/office/powerpoint/2010/main" xmlns="" val="2771154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457200" y="228600"/>
            <a:ext cx="7086600" cy="461665"/>
          </a:xfrm>
          <a:prstGeom prst="rect">
            <a:avLst/>
          </a:prstGeom>
          <a:noFill/>
        </p:spPr>
        <p:txBody>
          <a:bodyPr wrap="square" rtlCol="0">
            <a:spAutoFit/>
          </a:bodyPr>
          <a:lstStyle/>
          <a:p>
            <a:r>
              <a:rPr lang="en-GB" sz="2400" b="1" dirty="0" smtClean="0">
                <a:solidFill>
                  <a:srgbClr val="FFFF00"/>
                </a:solidFill>
              </a:rPr>
              <a:t>Policy Elements</a:t>
            </a:r>
            <a:endParaRPr lang="en-GB" sz="2400" b="1" dirty="0">
              <a:solidFill>
                <a:srgbClr val="FFFF00"/>
              </a:solidFill>
            </a:endParaRPr>
          </a:p>
        </p:txBody>
      </p:sp>
      <p:sp>
        <p:nvSpPr>
          <p:cNvPr id="9" name="TextBox 8"/>
          <p:cNvSpPr txBox="1"/>
          <p:nvPr/>
        </p:nvSpPr>
        <p:spPr>
          <a:xfrm>
            <a:off x="457200" y="838200"/>
            <a:ext cx="8305800" cy="2185214"/>
          </a:xfrm>
          <a:prstGeom prst="rect">
            <a:avLst/>
          </a:prstGeom>
          <a:noFill/>
        </p:spPr>
        <p:txBody>
          <a:bodyPr wrap="square" rtlCol="0">
            <a:spAutoFit/>
          </a:bodyPr>
          <a:lstStyle/>
          <a:p>
            <a:r>
              <a:rPr lang="en-GB" sz="2000" b="1" dirty="0" smtClean="0">
                <a:solidFill>
                  <a:schemeClr val="bg1"/>
                </a:solidFill>
              </a:rPr>
              <a:t>Vision Statement </a:t>
            </a:r>
          </a:p>
          <a:p>
            <a:endParaRPr lang="en-GB" sz="2000" b="1" dirty="0" smtClean="0">
              <a:solidFill>
                <a:schemeClr val="bg1"/>
              </a:solidFill>
            </a:endParaRPr>
          </a:p>
          <a:p>
            <a:pPr algn="just"/>
            <a:r>
              <a:rPr lang="en-GB" sz="2400" dirty="0" smtClean="0">
                <a:solidFill>
                  <a:schemeClr val="bg1"/>
                </a:solidFill>
              </a:rPr>
              <a:t>A policy vision of achieving an efficient construction industry in Sri Lanka serving the national economic development needs through regulation, standardisation to the levels that are in par with the global standard has been adopted. </a:t>
            </a:r>
            <a:endParaRPr lang="en-GB" sz="2400" dirty="0">
              <a:solidFill>
                <a:schemeClr val="bg1"/>
              </a:solidFill>
            </a:endParaRPr>
          </a:p>
        </p:txBody>
      </p:sp>
      <p:sp>
        <p:nvSpPr>
          <p:cNvPr id="11" name="TextBox 10"/>
          <p:cNvSpPr txBox="1"/>
          <p:nvPr/>
        </p:nvSpPr>
        <p:spPr>
          <a:xfrm>
            <a:off x="457200" y="3200400"/>
            <a:ext cx="8305800" cy="3662541"/>
          </a:xfrm>
          <a:prstGeom prst="rect">
            <a:avLst/>
          </a:prstGeom>
          <a:noFill/>
        </p:spPr>
        <p:txBody>
          <a:bodyPr wrap="square" rtlCol="0">
            <a:spAutoFit/>
          </a:bodyPr>
          <a:lstStyle/>
          <a:p>
            <a:r>
              <a:rPr lang="en-GB" sz="2000" b="1" dirty="0" smtClean="0">
                <a:solidFill>
                  <a:schemeClr val="bg1"/>
                </a:solidFill>
              </a:rPr>
              <a:t>Policy Objectives </a:t>
            </a:r>
          </a:p>
          <a:p>
            <a:endParaRPr lang="en-GB" sz="2000" b="1" dirty="0" smtClean="0">
              <a:solidFill>
                <a:schemeClr val="bg1"/>
              </a:solidFill>
            </a:endParaRPr>
          </a:p>
          <a:p>
            <a:pPr algn="just"/>
            <a:r>
              <a:rPr lang="en-GB" sz="2400" dirty="0" smtClean="0">
                <a:solidFill>
                  <a:schemeClr val="bg1"/>
                </a:solidFill>
              </a:rPr>
              <a:t>Policy Objectives includes  providing strategic leadership to </a:t>
            </a:r>
            <a:r>
              <a:rPr lang="en-GB" sz="2400" dirty="0" err="1" smtClean="0">
                <a:solidFill>
                  <a:schemeClr val="bg1"/>
                </a:solidFill>
              </a:rPr>
              <a:t>alL</a:t>
            </a:r>
            <a:r>
              <a:rPr lang="en-GB" sz="2400" dirty="0" smtClean="0">
                <a:solidFill>
                  <a:schemeClr val="bg1"/>
                </a:solidFill>
              </a:rPr>
              <a:t> stakeholders of the Construction Industry, stimulate sustainable growth, reforms and improvements, promote energy efficient and environmental friendly technology, building materials and systems, promote appropriate research and dissemination and publication of research work, formulate standards and codes of conduct and practices and promotion of export of construction services. </a:t>
            </a:r>
          </a:p>
        </p:txBody>
      </p:sp>
    </p:spTree>
    <p:extLst>
      <p:ext uri="{BB962C8B-B14F-4D97-AF65-F5344CB8AC3E}">
        <p14:creationId xmlns:p14="http://schemas.microsoft.com/office/powerpoint/2010/main" xmlns="" val="18854329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838200" y="0"/>
            <a:ext cx="7315200" cy="871008"/>
          </a:xfrm>
          <a:prstGeom prst="rect">
            <a:avLst/>
          </a:prstGeom>
        </p:spPr>
        <p:txBody>
          <a:bodyPr wrap="square">
            <a:spAutoFit/>
          </a:bodyPr>
          <a:lstStyle/>
          <a:p>
            <a:pPr marL="342900" indent="-342900" algn="ctr">
              <a:lnSpc>
                <a:spcPct val="115000"/>
              </a:lnSpc>
              <a:spcBef>
                <a:spcPts val="1000"/>
              </a:spcBef>
            </a:pPr>
            <a:r>
              <a:rPr lang="en-US" sz="2800" b="1" dirty="0">
                <a:solidFill>
                  <a:srgbClr val="FFFF00"/>
                </a:solidFill>
              </a:rPr>
              <a:t>National Policy on Construction</a:t>
            </a:r>
          </a:p>
          <a:p>
            <a:pPr>
              <a:lnSpc>
                <a:spcPct val="115000"/>
              </a:lnSpc>
              <a:spcAft>
                <a:spcPts val="1000"/>
              </a:spcAft>
            </a:pPr>
            <a:r>
              <a:rPr lang="en-US" sz="1600" dirty="0">
                <a:solidFill>
                  <a:prstClr val="black"/>
                </a:solidFill>
                <a:ea typeface="Calibri"/>
                <a:cs typeface="Latha"/>
              </a:rPr>
              <a:t> </a:t>
            </a:r>
          </a:p>
        </p:txBody>
      </p:sp>
      <p:sp>
        <p:nvSpPr>
          <p:cNvPr id="3" name="Rectangle 2"/>
          <p:cNvSpPr/>
          <p:nvPr/>
        </p:nvSpPr>
        <p:spPr>
          <a:xfrm>
            <a:off x="304800" y="990600"/>
            <a:ext cx="8534400" cy="5632311"/>
          </a:xfrm>
          <a:prstGeom prst="rect">
            <a:avLst/>
          </a:prstGeom>
        </p:spPr>
        <p:txBody>
          <a:bodyPr wrap="square">
            <a:spAutoFit/>
          </a:bodyPr>
          <a:lstStyle/>
          <a:p>
            <a:pPr marL="520700" indent="-520700" algn="just">
              <a:buFont typeface="Wingdings" pitchFamily="2" charset="2"/>
              <a:buChar char="v"/>
            </a:pPr>
            <a:r>
              <a:rPr lang="en-US" sz="2400" dirty="0">
                <a:solidFill>
                  <a:srgbClr val="1F497D">
                    <a:lumMod val="40000"/>
                    <a:lumOff val="60000"/>
                  </a:srgbClr>
                </a:solidFill>
              </a:rPr>
              <a:t>National Policy on Construction has been formulated setting eighteen policy elements to be implemented by the public and private sector ensuring the productive and efficient participation of all the stakeholders of the Construction </a:t>
            </a:r>
            <a:r>
              <a:rPr lang="en-US" sz="2400" dirty="0" smtClean="0">
                <a:solidFill>
                  <a:srgbClr val="1F497D">
                    <a:lumMod val="40000"/>
                    <a:lumOff val="60000"/>
                  </a:srgbClr>
                </a:solidFill>
              </a:rPr>
              <a:t>Industry.</a:t>
            </a:r>
          </a:p>
          <a:p>
            <a:pPr marL="520700" indent="-520700" algn="just"/>
            <a:endParaRPr lang="en-US" sz="2400" dirty="0" smtClean="0">
              <a:solidFill>
                <a:srgbClr val="1F497D">
                  <a:lumMod val="40000"/>
                  <a:lumOff val="60000"/>
                </a:srgbClr>
              </a:solidFill>
            </a:endParaRPr>
          </a:p>
          <a:p>
            <a:pPr marL="520700" indent="-520700" algn="just">
              <a:buFont typeface="Wingdings" pitchFamily="2" charset="2"/>
              <a:buChar char="v"/>
            </a:pPr>
            <a:r>
              <a:rPr lang="en-US" sz="2400" dirty="0" smtClean="0">
                <a:solidFill>
                  <a:srgbClr val="1F497D">
                    <a:lumMod val="40000"/>
                    <a:lumOff val="60000"/>
                  </a:srgbClr>
                </a:solidFill>
              </a:rPr>
              <a:t> Policy will provide the strategic direction and integrated and cohesive approach ensuring the increased participation of all stake holders ensuring inclusive growth of  the Construction Industry.</a:t>
            </a:r>
          </a:p>
          <a:p>
            <a:pPr marL="520700" indent="-520700" algn="just"/>
            <a:endParaRPr lang="en-US" sz="2400" dirty="0" smtClean="0">
              <a:solidFill>
                <a:srgbClr val="1F497D">
                  <a:lumMod val="40000"/>
                  <a:lumOff val="60000"/>
                </a:srgbClr>
              </a:solidFill>
            </a:endParaRPr>
          </a:p>
          <a:p>
            <a:pPr marL="520700" indent="-520700" algn="just">
              <a:buFont typeface="Wingdings" pitchFamily="2" charset="2"/>
              <a:buChar char="v"/>
            </a:pPr>
            <a:r>
              <a:rPr lang="en-US" sz="2400" dirty="0" smtClean="0">
                <a:solidFill>
                  <a:srgbClr val="1F497D">
                    <a:lumMod val="40000"/>
                    <a:lumOff val="60000"/>
                  </a:srgbClr>
                </a:solidFill>
              </a:rPr>
              <a:t>Policy  consists of eighteen policy elements which cover the entire spectrum of the construction industry.</a:t>
            </a:r>
          </a:p>
          <a:p>
            <a:pPr indent="-285750" algn="just">
              <a:buFont typeface="Wingdings" pitchFamily="2" charset="2"/>
              <a:buChar char="v"/>
            </a:pPr>
            <a:endParaRPr lang="en-US" sz="2400" dirty="0" smtClean="0">
              <a:solidFill>
                <a:srgbClr val="1F497D">
                  <a:lumMod val="40000"/>
                  <a:lumOff val="60000"/>
                </a:srgbClr>
              </a:solidFill>
            </a:endParaRPr>
          </a:p>
          <a:p>
            <a:pPr indent="-285750" algn="just">
              <a:buFont typeface="Wingdings" pitchFamily="2" charset="2"/>
              <a:buChar char="v"/>
            </a:pPr>
            <a:endParaRPr lang="en-US" sz="2400" dirty="0">
              <a:solidFill>
                <a:srgbClr val="1F497D">
                  <a:lumMod val="40000"/>
                  <a:lumOff val="60000"/>
                </a:srgbClr>
              </a:solidFill>
            </a:endParaRPr>
          </a:p>
        </p:txBody>
      </p:sp>
    </p:spTree>
    <p:extLst>
      <p:ext uri="{BB962C8B-B14F-4D97-AF65-F5344CB8AC3E}">
        <p14:creationId xmlns:p14="http://schemas.microsoft.com/office/powerpoint/2010/main" xmlns="" val="9346680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81000" y="0"/>
            <a:ext cx="81534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sz="2400" i="0" u="none" strike="noStrike" cap="none" normalizeH="0" baseline="0" dirty="0" smtClean="0">
                <a:ln>
                  <a:noFill/>
                </a:ln>
                <a:solidFill>
                  <a:schemeClr val="bg1"/>
                </a:solidFill>
                <a:effectLst/>
                <a:latin typeface="Britannic Bold" pitchFamily="34" charset="0"/>
                <a:ea typeface="Calibri" pitchFamily="34" charset="0"/>
                <a:cs typeface="Iskoola Pota" pitchFamily="34" charset="0"/>
              </a:rPr>
              <a:t>THE NATIONAL POLICY ON CONSTRCTION (NPC)</a:t>
            </a:r>
            <a:endParaRPr kumimoji="0" lang="en-US" sz="2400" i="0" u="none" strike="noStrike" cap="none" normalizeH="0" baseline="0" dirty="0" smtClean="0">
              <a:ln>
                <a:noFill/>
              </a:ln>
              <a:solidFill>
                <a:schemeClr val="bg1"/>
              </a:solidFill>
              <a:effectLst/>
              <a:latin typeface="Britannic Bold" pitchFamily="34" charset="0"/>
              <a:cs typeface="Arial" pitchFamily="34" charset="0"/>
            </a:endParaRPr>
          </a:p>
        </p:txBody>
      </p:sp>
      <p:sp>
        <p:nvSpPr>
          <p:cNvPr id="1026" name="Rectangle 2"/>
          <p:cNvSpPr>
            <a:spLocks noChangeArrowheads="1"/>
          </p:cNvSpPr>
          <p:nvPr/>
        </p:nvSpPr>
        <p:spPr bwMode="auto">
          <a:xfrm>
            <a:off x="609600" y="2209800"/>
            <a:ext cx="79248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chemeClr val="bg1"/>
                </a:solidFill>
                <a:effectLst/>
                <a:ea typeface="Calibri" pitchFamily="34" charset="0"/>
                <a:cs typeface="Iskoola Pota" pitchFamily="34" charset="0"/>
              </a:rPr>
              <a:t>	</a:t>
            </a:r>
            <a:endParaRPr kumimoji="0" lang="en-US" sz="2000" b="0" i="1" u="none" strike="noStrike" cap="none" normalizeH="0" baseline="0" dirty="0" smtClean="0">
              <a:ln>
                <a:noFill/>
              </a:ln>
              <a:solidFill>
                <a:schemeClr val="bg1"/>
              </a:solidFill>
              <a:effectLst/>
              <a:cs typeface="Arial" pitchFamily="34" charset="0"/>
            </a:endParaRPr>
          </a:p>
          <a:p>
            <a:pPr marL="1139825" marR="0" lvl="0" indent="-1139825" algn="just" defTabSz="914400" rtl="0" eaLnBrk="0" fontAlgn="base" latinLnBrk="0" hangingPunct="0">
              <a:lnSpc>
                <a:spcPct val="100000"/>
              </a:lnSpc>
              <a:spcBef>
                <a:spcPct val="0"/>
              </a:spcBef>
              <a:spcAft>
                <a:spcPct val="0"/>
              </a:spcAft>
              <a:buClrTx/>
              <a:buSzTx/>
              <a:buFontTx/>
              <a:buNone/>
              <a:tabLst>
                <a:tab pos="854075" algn="l"/>
              </a:tabLst>
            </a:pPr>
            <a:r>
              <a:rPr kumimoji="0" lang="en-US" sz="2000" b="1" u="none" strike="noStrike" cap="none" normalizeH="0" baseline="0" dirty="0" smtClean="0">
                <a:ln>
                  <a:noFill/>
                </a:ln>
                <a:solidFill>
                  <a:srgbClr val="FFFF00"/>
                </a:solidFill>
                <a:effectLst/>
                <a:ea typeface="Calibri" pitchFamily="34" charset="0"/>
                <a:cs typeface="Iskoola Pota" pitchFamily="34" charset="0"/>
              </a:rPr>
              <a:t>NPC  1	- Provide strategic leadership to the stakeholders of the</a:t>
            </a:r>
            <a:r>
              <a:rPr kumimoji="0" lang="en-US" sz="2000" b="1" u="none" strike="noStrike" cap="none" normalizeH="0" dirty="0" smtClean="0">
                <a:ln>
                  <a:noFill/>
                </a:ln>
                <a:solidFill>
                  <a:srgbClr val="FFFF00"/>
                </a:solidFill>
                <a:effectLst/>
                <a:ea typeface="Calibri" pitchFamily="34" charset="0"/>
                <a:cs typeface="Iskoola Pota" pitchFamily="34" charset="0"/>
              </a:rPr>
              <a:t> </a:t>
            </a:r>
            <a:r>
              <a:rPr kumimoji="0" lang="en-US" sz="2000" b="1" u="none" strike="noStrike" cap="none" normalizeH="0" baseline="0" dirty="0" smtClean="0">
                <a:ln>
                  <a:noFill/>
                </a:ln>
                <a:solidFill>
                  <a:srgbClr val="FFFF00"/>
                </a:solidFill>
                <a:effectLst/>
                <a:ea typeface="Calibri" pitchFamily="34" charset="0"/>
                <a:cs typeface="Iskoola Pota" pitchFamily="34" charset="0"/>
              </a:rPr>
              <a:t>construction industry to stimulate sustainable growth, reforms and improvement of the construction sector</a:t>
            </a:r>
            <a:endParaRPr kumimoji="0" lang="en-US" sz="2000" b="0" u="none" strike="noStrike" cap="none" normalizeH="0" baseline="0" dirty="0" smtClean="0">
              <a:ln>
                <a:noFill/>
              </a:ln>
              <a:solidFill>
                <a:srgbClr val="FFFF00"/>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bg1"/>
                </a:solidFill>
                <a:effectLst/>
                <a:ea typeface="Calibri" pitchFamily="34" charset="0"/>
                <a:cs typeface="Iskoola Pota" pitchFamily="34" charset="0"/>
              </a:rPr>
              <a:t>	</a:t>
            </a:r>
            <a:endParaRPr kumimoji="0" lang="en-US" sz="2000" b="0" i="1" u="none" strike="noStrike" cap="none" normalizeH="0" baseline="0" dirty="0" smtClean="0">
              <a:ln>
                <a:noFill/>
              </a:ln>
              <a:solidFill>
                <a:schemeClr val="bg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1" u="sng" strike="noStrike" cap="none" normalizeH="0" baseline="0" dirty="0" smtClean="0">
                <a:ln>
                  <a:noFill/>
                </a:ln>
                <a:solidFill>
                  <a:schemeClr val="bg1"/>
                </a:solidFill>
                <a:effectLst/>
                <a:ea typeface="Calibri" pitchFamily="34" charset="0"/>
                <a:cs typeface="Iskoola Pota" pitchFamily="34" charset="0"/>
              </a:rPr>
              <a:t>Implementation Mechanism:</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000" b="0" i="1" u="none" strike="noStrike" cap="none" normalizeH="0" baseline="0" dirty="0" smtClean="0">
              <a:ln>
                <a:noFill/>
              </a:ln>
              <a:solidFill>
                <a:schemeClr val="bg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u="none" strike="noStrike" cap="none" normalizeH="0" baseline="0" dirty="0" smtClean="0">
                <a:ln>
                  <a:noFill/>
                </a:ln>
                <a:solidFill>
                  <a:schemeClr val="bg1"/>
                </a:solidFill>
                <a:effectLst/>
                <a:ea typeface="Calibri" pitchFamily="34" charset="0"/>
                <a:cs typeface="Iskoola Pota" pitchFamily="34" charset="0"/>
              </a:rPr>
              <a:t>The National Advisory Council on Construction and the Construction Industry Development Authority will engage with key Cabinet Ministries and other Public and the Private Sector organizations involved with construction, infrastructure delivery and financing, to ensure a coordinated approach at policy level </a:t>
            </a:r>
            <a:endParaRPr kumimoji="0" lang="en-US" sz="2000" b="0" u="none" strike="noStrike" cap="none" normalizeH="0" baseline="0" dirty="0" smtClean="0">
              <a:ln>
                <a:noFill/>
              </a:ln>
              <a:solidFill>
                <a:schemeClr val="bg1"/>
              </a:solidFill>
              <a:effectLst/>
              <a:cs typeface="Arial" pitchFamily="34" charset="0"/>
            </a:endParaRPr>
          </a:p>
        </p:txBody>
      </p:sp>
      <p:sp>
        <p:nvSpPr>
          <p:cNvPr id="6" name="Rectangle 5"/>
          <p:cNvSpPr/>
          <p:nvPr/>
        </p:nvSpPr>
        <p:spPr>
          <a:xfrm>
            <a:off x="685800" y="685800"/>
            <a:ext cx="8077200" cy="830997"/>
          </a:xfrm>
          <a:prstGeom prst="rect">
            <a:avLst/>
          </a:prstGeom>
        </p:spPr>
        <p:txBody>
          <a:bodyPr wrap="square">
            <a:spAutoFit/>
          </a:bodyPr>
          <a:lstStyle/>
          <a:p>
            <a:pPr marL="1035050" indent="-1035050"/>
            <a:r>
              <a:rPr kumimoji="0" lang="en-US" sz="2400" b="1" i="0" u="none" strike="noStrike" cap="none" normalizeH="0" baseline="0" dirty="0" smtClean="0">
                <a:ln>
                  <a:noFill/>
                </a:ln>
                <a:solidFill>
                  <a:schemeClr val="bg1"/>
                </a:solidFill>
                <a:effectLst/>
                <a:ea typeface="Calibri" pitchFamily="34" charset="0"/>
                <a:cs typeface="Iskoola Pota" pitchFamily="34" charset="0"/>
              </a:rPr>
              <a:t>1.	Public Sector Responsibilities and Implementation Mechanism</a:t>
            </a:r>
            <a:endParaRPr lang="en-US" sz="2400" dirty="0">
              <a:solidFill>
                <a:schemeClr val="bg1"/>
              </a:solidFill>
            </a:endParaRPr>
          </a:p>
        </p:txBody>
      </p:sp>
      <p:cxnSp>
        <p:nvCxnSpPr>
          <p:cNvPr id="8" name="Straight Connector 7"/>
          <p:cNvCxnSpPr/>
          <p:nvPr/>
        </p:nvCxnSpPr>
        <p:spPr>
          <a:xfrm>
            <a:off x="457200" y="533400"/>
            <a:ext cx="8077200" cy="1588"/>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304800" y="533400"/>
            <a:ext cx="8610600"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379538" marR="0" lvl="0" indent="-1379538" algn="just" defTabSz="914400" rtl="0" eaLnBrk="1" fontAlgn="base" latinLnBrk="0" hangingPunct="1">
              <a:lnSpc>
                <a:spcPct val="100000"/>
              </a:lnSpc>
              <a:spcBef>
                <a:spcPct val="0"/>
              </a:spcBef>
              <a:spcAft>
                <a:spcPct val="0"/>
              </a:spcAft>
              <a:buClrTx/>
              <a:buSzTx/>
              <a:buFontTx/>
              <a:buNone/>
              <a:tabLst>
                <a:tab pos="914400" algn="l"/>
              </a:tabLst>
            </a:pPr>
            <a:r>
              <a:rPr kumimoji="0" lang="en-US" sz="2000" b="1" i="0" u="none" strike="noStrike" cap="none" normalizeH="0" baseline="0" dirty="0" smtClean="0">
                <a:ln>
                  <a:noFill/>
                </a:ln>
                <a:solidFill>
                  <a:srgbClr val="FFFF00"/>
                </a:solidFill>
                <a:effectLst/>
                <a:ea typeface="Calibri" pitchFamily="34" charset="0"/>
                <a:cs typeface="Iskoola Pota" pitchFamily="34" charset="0"/>
              </a:rPr>
              <a:t>NPC  2	- 	Regulate and monitor the activities of all stakeholders of the construction industry as may be prescribed from time to time</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bg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1" i="0" u="sng" strike="noStrike" cap="none" normalizeH="0" baseline="0" dirty="0" smtClean="0">
                <a:ln>
                  <a:noFill/>
                </a:ln>
                <a:solidFill>
                  <a:schemeClr val="bg1"/>
                </a:solidFill>
                <a:effectLst/>
                <a:ea typeface="Calibri" pitchFamily="34" charset="0"/>
                <a:cs typeface="Iskoola Pota" pitchFamily="34" charset="0"/>
              </a:rPr>
              <a:t>Implementation Mechanism</a:t>
            </a:r>
            <a:r>
              <a:rPr kumimoji="0" lang="en-US" sz="2000" b="0" i="0" u="sng" strike="noStrike" cap="none" normalizeH="0" baseline="0" dirty="0" smtClean="0">
                <a:ln>
                  <a:noFill/>
                </a:ln>
                <a:solidFill>
                  <a:schemeClr val="bg1"/>
                </a:solidFill>
                <a:effectLst/>
                <a:ea typeface="Calibri" pitchFamily="34" charset="0"/>
                <a:cs typeface="Iskoola Pota"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000" b="0" u="none" strike="noStrike" cap="none" normalizeH="0" baseline="0" dirty="0" smtClean="0">
              <a:ln>
                <a:noFill/>
              </a:ln>
              <a:solidFill>
                <a:schemeClr val="bg1"/>
              </a:solidFill>
              <a:effectLst/>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en-US" sz="2000" b="0" u="none" strike="noStrike" cap="none" normalizeH="0" baseline="0" dirty="0" smtClean="0">
                <a:ln>
                  <a:noFill/>
                </a:ln>
                <a:solidFill>
                  <a:schemeClr val="bg1"/>
                </a:solidFill>
                <a:effectLst/>
                <a:ea typeface="Calibri" pitchFamily="34" charset="0"/>
                <a:cs typeface="Iskoola Pota" pitchFamily="34" charset="0"/>
              </a:rPr>
              <a:t>The Construction Industry Development Authority in consultation with the relevant public sector agencies and professional bodies will:-</a:t>
            </a:r>
          </a:p>
          <a:p>
            <a:pPr marL="509588" marR="0" lvl="0" indent="-509588" algn="just"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bg1"/>
              </a:solidFill>
              <a:effectLst/>
              <a:cs typeface="Arial" pitchFamily="34" charset="0"/>
            </a:endParaRPr>
          </a:p>
          <a:p>
            <a:pPr marL="514350" marR="0" lvl="0" indent="-514350" algn="just" defTabSz="914400" rtl="0" eaLnBrk="0" fontAlgn="base" latinLnBrk="0" hangingPunct="0">
              <a:lnSpc>
                <a:spcPct val="100000"/>
              </a:lnSpc>
              <a:spcBef>
                <a:spcPct val="0"/>
              </a:spcBef>
              <a:spcAft>
                <a:spcPct val="0"/>
              </a:spcAft>
              <a:buClrTx/>
              <a:buSzTx/>
              <a:buFont typeface="+mj-lt"/>
              <a:buAutoNum type="romanUcPeriod"/>
              <a:tabLst/>
            </a:pPr>
            <a:r>
              <a:rPr kumimoji="0" lang="en-US" sz="2000" b="0" u="none" strike="noStrike" cap="none" normalizeH="0" baseline="0" dirty="0" smtClean="0">
                <a:ln>
                  <a:noFill/>
                </a:ln>
                <a:solidFill>
                  <a:schemeClr val="bg1"/>
                </a:solidFill>
                <a:effectLst/>
                <a:ea typeface="Calibri" pitchFamily="34" charset="0"/>
                <a:cs typeface="Iskoola Pota" pitchFamily="34" charset="0"/>
              </a:rPr>
              <a:t>review and update guidelines and implement a registration and a monitoring system for all stakeholders. </a:t>
            </a:r>
            <a:endParaRPr kumimoji="0" lang="en-US" sz="2000" b="0" u="none" strike="noStrike" cap="none" normalizeH="0" baseline="0" dirty="0" smtClean="0">
              <a:ln>
                <a:noFill/>
              </a:ln>
              <a:solidFill>
                <a:schemeClr val="bg1"/>
              </a:solidFill>
              <a:effectLst/>
              <a:cs typeface="Arial" pitchFamily="34" charset="0"/>
            </a:endParaRPr>
          </a:p>
          <a:p>
            <a:pPr marL="514350" marR="0" lvl="0" indent="-514350" algn="just" defTabSz="914400" rtl="0" eaLnBrk="0" fontAlgn="base" latinLnBrk="0" hangingPunct="0">
              <a:lnSpc>
                <a:spcPct val="100000"/>
              </a:lnSpc>
              <a:spcBef>
                <a:spcPct val="0"/>
              </a:spcBef>
              <a:spcAft>
                <a:spcPct val="0"/>
              </a:spcAft>
              <a:buClrTx/>
              <a:buSzTx/>
              <a:buFont typeface="+mj-lt"/>
              <a:buAutoNum type="romanUcPeriod"/>
              <a:tabLst/>
            </a:pPr>
            <a:r>
              <a:rPr kumimoji="0" lang="en-US" sz="2000" b="0" u="none" strike="noStrike" cap="none" normalizeH="0" baseline="0" dirty="0" smtClean="0">
                <a:ln>
                  <a:noFill/>
                </a:ln>
                <a:solidFill>
                  <a:schemeClr val="bg1"/>
                </a:solidFill>
                <a:effectLst/>
                <a:ea typeface="Calibri" pitchFamily="34" charset="0"/>
                <a:cs typeface="Iskoola Pota" pitchFamily="34" charset="0"/>
              </a:rPr>
              <a:t>ensure the uniform application of the standard bidding documents and such other guidelines and publications among the public and private sectors</a:t>
            </a:r>
            <a:endParaRPr kumimoji="0" lang="en-US" sz="2000" b="0" u="none" strike="noStrike" cap="none" normalizeH="0" baseline="0" dirty="0" smtClean="0">
              <a:ln>
                <a:noFill/>
              </a:ln>
              <a:solidFill>
                <a:schemeClr val="bg1"/>
              </a:solidFill>
              <a:effectLst/>
              <a:cs typeface="Arial" pitchFamily="34" charset="0"/>
            </a:endParaRPr>
          </a:p>
          <a:p>
            <a:pPr marL="514350" marR="0" lvl="0" indent="-514350" algn="just" defTabSz="914400" rtl="0" eaLnBrk="0" fontAlgn="base" latinLnBrk="0" hangingPunct="0">
              <a:lnSpc>
                <a:spcPct val="100000"/>
              </a:lnSpc>
              <a:spcBef>
                <a:spcPct val="0"/>
              </a:spcBef>
              <a:spcAft>
                <a:spcPct val="0"/>
              </a:spcAft>
              <a:buClrTx/>
              <a:buSzTx/>
              <a:buFont typeface="+mj-lt"/>
              <a:buAutoNum type="romanUcPeriod"/>
              <a:tabLst/>
            </a:pPr>
            <a:r>
              <a:rPr kumimoji="0" lang="en-US" sz="2000" b="0" u="none" strike="noStrike" cap="none" normalizeH="0" baseline="0" dirty="0" smtClean="0">
                <a:ln>
                  <a:noFill/>
                </a:ln>
                <a:solidFill>
                  <a:schemeClr val="bg1"/>
                </a:solidFill>
                <a:effectLst/>
                <a:ea typeface="Calibri" pitchFamily="34" charset="0"/>
                <a:cs typeface="Iskoola Pota" pitchFamily="34" charset="0"/>
              </a:rPr>
              <a:t>ensure effective and expeditious resolution of construction related disputes, by establishing and promoting the alternate dispute resolution methods and necessary legislation</a:t>
            </a:r>
            <a:r>
              <a:rPr kumimoji="0" lang="en-US" sz="2000" b="0" i="1" u="none" strike="noStrike" cap="none" normalizeH="0" baseline="0" dirty="0" smtClean="0">
                <a:ln>
                  <a:noFill/>
                </a:ln>
                <a:solidFill>
                  <a:schemeClr val="bg1"/>
                </a:solidFill>
                <a:effectLst/>
                <a:ea typeface="Calibri" pitchFamily="34" charset="0"/>
                <a:cs typeface="Iskoola Pota" pitchFamily="34" charset="0"/>
              </a:rPr>
              <a:t>.</a:t>
            </a:r>
            <a:endParaRPr kumimoji="0" lang="en-US" sz="2000" b="0" i="0" u="none" strike="noStrike" cap="none" normalizeH="0" baseline="0" dirty="0" smtClean="0">
              <a:ln>
                <a:noFill/>
              </a:ln>
              <a:solidFill>
                <a:schemeClr val="bg1"/>
              </a:solidFill>
              <a:effectLst/>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p:nvPr/>
        </p:nvGraphicFramePr>
        <p:xfrm>
          <a:off x="0" y="609600"/>
          <a:ext cx="4572000" cy="2971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p:nvPr/>
        </p:nvGraphicFramePr>
        <p:xfrm>
          <a:off x="4800600" y="685800"/>
          <a:ext cx="4343400" cy="2819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nvGraphicFramePr>
        <p:xfrm>
          <a:off x="0" y="3733800"/>
          <a:ext cx="4572000" cy="3124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nvGraphicFramePr>
        <p:xfrm>
          <a:off x="4800601" y="3810000"/>
          <a:ext cx="4343400" cy="3048000"/>
        </p:xfrm>
        <a:graphic>
          <a:graphicData uri="http://schemas.openxmlformats.org/drawingml/2006/chart">
            <c:chart xmlns:c="http://schemas.openxmlformats.org/drawingml/2006/chart" xmlns:r="http://schemas.openxmlformats.org/officeDocument/2006/relationships" r:id="rId5"/>
          </a:graphicData>
        </a:graphic>
      </p:graphicFrame>
      <p:pic>
        <p:nvPicPr>
          <p:cNvPr id="9" name="Picture 8" descr="paper_ad_logo copy.jpg"/>
          <p:cNvPicPr>
            <a:picLocks noChangeAspect="1"/>
          </p:cNvPicPr>
          <p:nvPr/>
        </p:nvPicPr>
        <p:blipFill>
          <a:blip r:embed="rId6" cstate="print">
            <a:lum contrast="-40000"/>
          </a:blip>
          <a:stretch>
            <a:fillRect/>
          </a:stretch>
        </p:blipFill>
        <p:spPr>
          <a:xfrm>
            <a:off x="8229600" y="0"/>
            <a:ext cx="914400" cy="487680"/>
          </a:xfrm>
          <a:prstGeom prst="rect">
            <a:avLst/>
          </a:prstGeom>
        </p:spPr>
      </p:pic>
    </p:spTree>
    <p:extLst>
      <p:ext uri="{BB962C8B-B14F-4D97-AF65-F5344CB8AC3E}">
        <p14:creationId xmlns:p14="http://schemas.microsoft.com/office/powerpoint/2010/main" xmlns="" val="40619233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685800" y="990600"/>
            <a:ext cx="7315200" cy="2246769"/>
          </a:xfrm>
          <a:prstGeom prst="rect">
            <a:avLst/>
          </a:prstGeom>
          <a:noFill/>
        </p:spPr>
        <p:txBody>
          <a:bodyPr wrap="square" rtlCol="0">
            <a:spAutoFit/>
          </a:bodyPr>
          <a:lstStyle/>
          <a:p>
            <a:r>
              <a:rPr lang="en-GB" sz="2000" dirty="0" smtClean="0">
                <a:solidFill>
                  <a:schemeClr val="bg1"/>
                </a:solidFill>
              </a:rPr>
              <a:t>Mandatory requirement of possession of system Management</a:t>
            </a:r>
          </a:p>
          <a:p>
            <a:endParaRPr lang="en-GB" sz="2000" dirty="0">
              <a:solidFill>
                <a:schemeClr val="bg1"/>
              </a:solidFill>
            </a:endParaRPr>
          </a:p>
          <a:p>
            <a:pPr>
              <a:tabLst>
                <a:tab pos="2286000" algn="l"/>
                <a:tab pos="2743200" algn="l"/>
              </a:tabLst>
            </a:pPr>
            <a:r>
              <a:rPr lang="en-GB" sz="2000" dirty="0" smtClean="0">
                <a:solidFill>
                  <a:schemeClr val="bg1"/>
                </a:solidFill>
              </a:rPr>
              <a:t>For  Grade CS2           	=  	 ISO 9000   ISO 14000 , OHSAS  18000</a:t>
            </a:r>
          </a:p>
          <a:p>
            <a:pPr lvl="0">
              <a:tabLst>
                <a:tab pos="2286000" algn="l"/>
                <a:tab pos="2743200" algn="l"/>
              </a:tabLst>
            </a:pPr>
            <a:r>
              <a:rPr lang="en-GB" sz="2000" dirty="0" smtClean="0">
                <a:solidFill>
                  <a:schemeClr val="bg1"/>
                </a:solidFill>
              </a:rPr>
              <a:t>For  Grade CS1           	= 	 </a:t>
            </a:r>
            <a:r>
              <a:rPr lang="en-GB" sz="2000" dirty="0">
                <a:solidFill>
                  <a:schemeClr val="bg1"/>
                </a:solidFill>
              </a:rPr>
              <a:t>ISO 9000   ISO 14000 , OHSAS  </a:t>
            </a:r>
            <a:r>
              <a:rPr lang="en-GB" sz="2000" dirty="0" smtClean="0">
                <a:solidFill>
                  <a:schemeClr val="bg1"/>
                </a:solidFill>
              </a:rPr>
              <a:t>18000</a:t>
            </a:r>
          </a:p>
          <a:p>
            <a:pPr lvl="0">
              <a:tabLst>
                <a:tab pos="2286000" algn="l"/>
                <a:tab pos="2801938" algn="l"/>
              </a:tabLst>
            </a:pPr>
            <a:r>
              <a:rPr lang="en-GB" sz="2000" dirty="0" smtClean="0">
                <a:solidFill>
                  <a:schemeClr val="bg1"/>
                </a:solidFill>
              </a:rPr>
              <a:t>For   Grade C1, C2, C3 	=  	ISO 9000</a:t>
            </a:r>
            <a:endParaRPr lang="en-GB" sz="2000" dirty="0">
              <a:solidFill>
                <a:schemeClr val="bg1"/>
              </a:solidFill>
            </a:endParaRPr>
          </a:p>
          <a:p>
            <a:endParaRPr lang="en-GB" sz="2000" dirty="0" smtClean="0">
              <a:solidFill>
                <a:schemeClr val="bg1"/>
              </a:solidFill>
            </a:endParaRPr>
          </a:p>
          <a:p>
            <a:endParaRPr lang="en-GB" sz="2000" dirty="0">
              <a:solidFill>
                <a:schemeClr val="bg1"/>
              </a:solidFill>
            </a:endParaRPr>
          </a:p>
        </p:txBody>
      </p:sp>
      <p:sp>
        <p:nvSpPr>
          <p:cNvPr id="3" name="TextBox 2"/>
          <p:cNvSpPr txBox="1"/>
          <p:nvPr/>
        </p:nvSpPr>
        <p:spPr>
          <a:xfrm>
            <a:off x="685800" y="4343400"/>
            <a:ext cx="7467600" cy="1631216"/>
          </a:xfrm>
          <a:prstGeom prst="rect">
            <a:avLst/>
          </a:prstGeom>
          <a:noFill/>
        </p:spPr>
        <p:txBody>
          <a:bodyPr wrap="square" rtlCol="0">
            <a:spAutoFit/>
          </a:bodyPr>
          <a:lstStyle/>
          <a:p>
            <a:pPr algn="just"/>
            <a:r>
              <a:rPr lang="en-GB" sz="2000" dirty="0" smtClean="0">
                <a:solidFill>
                  <a:schemeClr val="bg1"/>
                </a:solidFill>
              </a:rPr>
              <a:t>Certification by the Institution accredited by the recognised accreditation body is a proof that management systems practised by the local contractors are on par with the international standards so that local contractors can be competitive in the global market competing with their international counter parts  </a:t>
            </a:r>
            <a:endParaRPr lang="en-GB" sz="2000" dirty="0">
              <a:solidFill>
                <a:schemeClr val="bg1"/>
              </a:solidFill>
            </a:endParaRPr>
          </a:p>
        </p:txBody>
      </p:sp>
      <p:sp>
        <p:nvSpPr>
          <p:cNvPr id="4" name="TextBox 3"/>
          <p:cNvSpPr txBox="1"/>
          <p:nvPr/>
        </p:nvSpPr>
        <p:spPr>
          <a:xfrm>
            <a:off x="685800" y="3048000"/>
            <a:ext cx="7467600" cy="1015663"/>
          </a:xfrm>
          <a:prstGeom prst="rect">
            <a:avLst/>
          </a:prstGeom>
          <a:noFill/>
        </p:spPr>
        <p:txBody>
          <a:bodyPr wrap="square" rtlCol="0">
            <a:spAutoFit/>
          </a:bodyPr>
          <a:lstStyle/>
          <a:p>
            <a:pPr algn="just">
              <a:tabLst>
                <a:tab pos="1608138" algn="l"/>
                <a:tab pos="1946275" algn="l"/>
              </a:tabLst>
            </a:pPr>
            <a:r>
              <a:rPr lang="en-GB" sz="2000" dirty="0" smtClean="0">
                <a:solidFill>
                  <a:schemeClr val="bg1"/>
                </a:solidFill>
              </a:rPr>
              <a:t>ISO 9000    	-  	Quality Management Systems</a:t>
            </a:r>
          </a:p>
          <a:p>
            <a:pPr algn="just">
              <a:tabLst>
                <a:tab pos="1608138" algn="l"/>
                <a:tab pos="1946275" algn="l"/>
              </a:tabLst>
            </a:pPr>
            <a:r>
              <a:rPr lang="en-GB" sz="2000" dirty="0" smtClean="0">
                <a:solidFill>
                  <a:schemeClr val="bg1"/>
                </a:solidFill>
              </a:rPr>
              <a:t>ISO 14000  	-  	Environmental Management systems </a:t>
            </a:r>
          </a:p>
          <a:p>
            <a:pPr algn="just">
              <a:tabLst>
                <a:tab pos="1608138" algn="l"/>
                <a:tab pos="1946275" algn="l"/>
              </a:tabLst>
            </a:pPr>
            <a:r>
              <a:rPr lang="en-GB" sz="2000" dirty="0" smtClean="0">
                <a:solidFill>
                  <a:schemeClr val="bg1"/>
                </a:solidFill>
              </a:rPr>
              <a:t>OHSAS        	-  	Occupational safety and health </a:t>
            </a:r>
            <a:endParaRPr lang="en-GB" sz="2000" dirty="0">
              <a:solidFill>
                <a:schemeClr val="bg1"/>
              </a:solidFill>
            </a:endParaRPr>
          </a:p>
        </p:txBody>
      </p:sp>
      <p:sp>
        <p:nvSpPr>
          <p:cNvPr id="6" name="TextBox 5"/>
          <p:cNvSpPr txBox="1"/>
          <p:nvPr/>
        </p:nvSpPr>
        <p:spPr>
          <a:xfrm>
            <a:off x="685800" y="228600"/>
            <a:ext cx="8305800" cy="461665"/>
          </a:xfrm>
          <a:prstGeom prst="rect">
            <a:avLst/>
          </a:prstGeom>
          <a:noFill/>
        </p:spPr>
        <p:txBody>
          <a:bodyPr wrap="square" rtlCol="0">
            <a:spAutoFit/>
          </a:bodyPr>
          <a:lstStyle/>
          <a:p>
            <a:r>
              <a:rPr lang="en-GB" sz="2400" b="1" dirty="0" smtClean="0">
                <a:solidFill>
                  <a:srgbClr val="FFFF00"/>
                </a:solidFill>
              </a:rPr>
              <a:t>Encourage external accreditation of Management Systems</a:t>
            </a:r>
            <a:endParaRPr lang="en-GB" sz="2400" b="1" dirty="0">
              <a:solidFill>
                <a:srgbClr val="FFFF00"/>
              </a:solidFill>
            </a:endParaRPr>
          </a:p>
        </p:txBody>
      </p:sp>
    </p:spTree>
    <p:extLst>
      <p:ext uri="{BB962C8B-B14F-4D97-AF65-F5344CB8AC3E}">
        <p14:creationId xmlns:p14="http://schemas.microsoft.com/office/powerpoint/2010/main" xmlns="" val="27784384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Content Placeholder 2"/>
          <p:cNvSpPr txBox="1">
            <a:spLocks/>
          </p:cNvSpPr>
          <p:nvPr/>
        </p:nvSpPr>
        <p:spPr bwMode="auto">
          <a:xfrm>
            <a:off x="533400" y="762000"/>
            <a:ext cx="8458200" cy="1371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noAutofit/>
          </a:bodyPr>
          <a:lstStyle/>
          <a:p>
            <a:pPr marL="342900" indent="-342900" algn="just" eaLnBrk="0" hangingPunct="0">
              <a:spcBef>
                <a:spcPct val="20000"/>
              </a:spcBef>
              <a:buSzPct val="97000"/>
              <a:defRPr/>
            </a:pPr>
            <a:r>
              <a:rPr lang="en-US" sz="2000" b="1" dirty="0" smtClean="0">
                <a:solidFill>
                  <a:srgbClr val="1F497D">
                    <a:lumMod val="40000"/>
                    <a:lumOff val="60000"/>
                  </a:srgbClr>
                </a:solidFill>
                <a:cs typeface="Times New Roman" pitchFamily="18" charset="0"/>
              </a:rPr>
              <a:t>Documents Prepared (Materials &amp; Component Suppliers)</a:t>
            </a:r>
          </a:p>
          <a:p>
            <a:pPr algn="just" eaLnBrk="0" hangingPunct="0">
              <a:spcBef>
                <a:spcPct val="20000"/>
              </a:spcBef>
              <a:buSzPct val="97000"/>
              <a:defRPr/>
            </a:pPr>
            <a:endParaRPr lang="en-US" sz="2000" dirty="0" smtClean="0">
              <a:solidFill>
                <a:srgbClr val="1F497D">
                  <a:lumMod val="40000"/>
                  <a:lumOff val="60000"/>
                </a:srgbClr>
              </a:solidFill>
              <a:cs typeface="Times New Roman" pitchFamily="18" charset="0"/>
            </a:endParaRPr>
          </a:p>
          <a:p>
            <a:pPr algn="just" eaLnBrk="0" hangingPunct="0">
              <a:spcBef>
                <a:spcPct val="20000"/>
              </a:spcBef>
              <a:buSzPct val="97000"/>
              <a:defRPr/>
            </a:pPr>
            <a:r>
              <a:rPr lang="en-US" sz="2000" dirty="0" smtClean="0">
                <a:solidFill>
                  <a:srgbClr val="1F497D">
                    <a:lumMod val="40000"/>
                    <a:lumOff val="60000"/>
                  </a:srgbClr>
                </a:solidFill>
                <a:cs typeface="Times New Roman" pitchFamily="18" charset="0"/>
              </a:rPr>
              <a:t>Complete set of documents require for commencing Material Suppliers registration has been compiled, as per Act part VI, 43)</a:t>
            </a:r>
          </a:p>
          <a:p>
            <a:pPr marL="342900" indent="-342900" algn="just" eaLnBrk="0" hangingPunct="0">
              <a:spcBef>
                <a:spcPct val="20000"/>
              </a:spcBef>
              <a:buSzPct val="97000"/>
              <a:defRPr/>
            </a:pPr>
            <a:endParaRPr lang="en-US" sz="2000" dirty="0" smtClean="0">
              <a:solidFill>
                <a:srgbClr val="1F497D">
                  <a:lumMod val="40000"/>
                  <a:lumOff val="60000"/>
                </a:srgbClr>
              </a:solidFill>
              <a:cs typeface="Times New Roman" pitchFamily="18" charset="0"/>
            </a:endParaRPr>
          </a:p>
          <a:p>
            <a:pPr algn="just" eaLnBrk="0" hangingPunct="0">
              <a:spcBef>
                <a:spcPct val="20000"/>
              </a:spcBef>
              <a:buSzPct val="97000"/>
              <a:defRPr/>
            </a:pPr>
            <a:r>
              <a:rPr lang="en-US" sz="2000" dirty="0" smtClean="0">
                <a:solidFill>
                  <a:srgbClr val="1F497D">
                    <a:lumMod val="40000"/>
                    <a:lumOff val="60000"/>
                  </a:srgbClr>
                </a:solidFill>
                <a:cs typeface="Times New Roman" pitchFamily="18" charset="0"/>
              </a:rPr>
              <a:t>Registration of Construction Material and Suppliers </a:t>
            </a:r>
            <a:r>
              <a:rPr lang="en-US" sz="2000" dirty="0" err="1" smtClean="0">
                <a:solidFill>
                  <a:srgbClr val="1F497D">
                    <a:lumMod val="40000"/>
                    <a:lumOff val="60000"/>
                  </a:srgbClr>
                </a:solidFill>
                <a:cs typeface="Times New Roman" pitchFamily="18" charset="0"/>
              </a:rPr>
              <a:t>programme</a:t>
            </a:r>
            <a:r>
              <a:rPr lang="en-US" sz="2000" dirty="0" smtClean="0">
                <a:solidFill>
                  <a:srgbClr val="1F497D">
                    <a:lumMod val="40000"/>
                    <a:lumOff val="60000"/>
                  </a:srgbClr>
                </a:solidFill>
                <a:cs typeface="Times New Roman" pitchFamily="18" charset="0"/>
              </a:rPr>
              <a:t> will commence soon ensuring the quality of materials at market as the market is flooded with low quality materials  </a:t>
            </a:r>
          </a:p>
          <a:p>
            <a:pPr algn="just" eaLnBrk="0" hangingPunct="0">
              <a:spcBef>
                <a:spcPct val="20000"/>
              </a:spcBef>
              <a:buSzPct val="97000"/>
              <a:defRPr/>
            </a:pPr>
            <a:r>
              <a:rPr lang="en-US" sz="2000" dirty="0" smtClean="0">
                <a:solidFill>
                  <a:srgbClr val="1F497D">
                    <a:lumMod val="40000"/>
                    <a:lumOff val="60000"/>
                  </a:srgbClr>
                </a:solidFill>
              </a:rPr>
              <a:t>Initially registration will be done for identified set of materials.</a:t>
            </a:r>
          </a:p>
          <a:p>
            <a:pPr marL="342900" indent="-342900" algn="just" eaLnBrk="0" hangingPunct="0">
              <a:spcBef>
                <a:spcPct val="20000"/>
              </a:spcBef>
              <a:buSzPct val="97000"/>
              <a:defRPr/>
            </a:pPr>
            <a:endParaRPr lang="en-US" sz="1600" b="1" dirty="0" smtClean="0">
              <a:solidFill>
                <a:prstClr val="black"/>
              </a:solidFill>
              <a:cs typeface="Times New Roman" pitchFamily="18" charset="0"/>
            </a:endParaRPr>
          </a:p>
          <a:p>
            <a:pPr marL="1030287" lvl="1" indent="-457200" eaLnBrk="0" hangingPunct="0">
              <a:spcBef>
                <a:spcPct val="20000"/>
              </a:spcBef>
              <a:buSzPct val="97000"/>
              <a:defRPr/>
            </a:pPr>
            <a:endParaRPr lang="en-US" sz="1600" dirty="0" smtClean="0">
              <a:solidFill>
                <a:prstClr val="black"/>
              </a:solidFill>
              <a:cs typeface="Times New Roman" pitchFamily="18" charset="0"/>
            </a:endParaRPr>
          </a:p>
          <a:p>
            <a:r>
              <a:rPr lang="en-US" dirty="0" smtClean="0">
                <a:solidFill>
                  <a:prstClr val="black"/>
                </a:solidFill>
              </a:rPr>
              <a:t>	</a:t>
            </a:r>
          </a:p>
          <a:p>
            <a:pPr marL="1030287" lvl="1" indent="-457200" eaLnBrk="0" hangingPunct="0">
              <a:spcBef>
                <a:spcPct val="20000"/>
              </a:spcBef>
              <a:buSzPct val="97000"/>
              <a:buFont typeface="+mj-lt"/>
              <a:buAutoNum type="alphaLcParenR"/>
              <a:defRPr/>
            </a:pPr>
            <a:endParaRPr lang="en-US" sz="1600" dirty="0" smtClean="0">
              <a:solidFill>
                <a:prstClr val="black"/>
              </a:solidFill>
              <a:cs typeface="Times New Roman" pitchFamily="18" charset="0"/>
            </a:endParaRPr>
          </a:p>
          <a:p>
            <a:pPr marL="1030287" lvl="1" indent="-457200" eaLnBrk="0" hangingPunct="0">
              <a:spcBef>
                <a:spcPct val="20000"/>
              </a:spcBef>
              <a:buSzPct val="97000"/>
              <a:defRPr/>
            </a:pPr>
            <a:endParaRPr lang="en-US" sz="1600" dirty="0" smtClean="0">
              <a:solidFill>
                <a:prstClr val="black"/>
              </a:solidFill>
              <a:cs typeface="Times New Roman" pitchFamily="18" charset="0"/>
            </a:endParaRPr>
          </a:p>
          <a:p>
            <a:pPr marL="342900" indent="-342900" algn="just" eaLnBrk="0" hangingPunct="0">
              <a:spcBef>
                <a:spcPct val="20000"/>
              </a:spcBef>
              <a:buSzPct val="97000"/>
              <a:defRPr/>
            </a:pPr>
            <a:endParaRPr lang="en-US" sz="1600" dirty="0">
              <a:solidFill>
                <a:prstClr val="black"/>
              </a:solidFill>
              <a:cs typeface="Times New Roman" pitchFamily="18" charset="0"/>
            </a:endParaRPr>
          </a:p>
        </p:txBody>
      </p:sp>
      <p:sp>
        <p:nvSpPr>
          <p:cNvPr id="15" name="Content Placeholder 2"/>
          <p:cNvSpPr txBox="1">
            <a:spLocks/>
          </p:cNvSpPr>
          <p:nvPr/>
        </p:nvSpPr>
        <p:spPr bwMode="auto">
          <a:xfrm>
            <a:off x="381000" y="4724400"/>
            <a:ext cx="8763000" cy="2133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noAutofit/>
          </a:bodyPr>
          <a:lstStyle/>
          <a:p>
            <a:pPr marL="742950" indent="-742950" eaLnBrk="0" fontAlgn="base" hangingPunct="0">
              <a:spcBef>
                <a:spcPct val="20000"/>
              </a:spcBef>
              <a:spcAft>
                <a:spcPct val="0"/>
              </a:spcAft>
              <a:buClr>
                <a:prstClr val="white"/>
              </a:buClr>
              <a:buSzPct val="95000"/>
              <a:buFont typeface="Wingdings 2" pitchFamily="18" charset="2"/>
              <a:buNone/>
              <a:defRPr/>
            </a:pPr>
            <a:r>
              <a:rPr lang="en-US" sz="1400" dirty="0" smtClean="0">
                <a:solidFill>
                  <a:prstClr val="white"/>
                </a:solidFill>
              </a:rPr>
              <a:t/>
            </a:r>
            <a:br>
              <a:rPr lang="en-US" sz="1400" dirty="0" smtClean="0">
                <a:solidFill>
                  <a:prstClr val="white"/>
                </a:solidFill>
              </a:rPr>
            </a:br>
            <a:r>
              <a:rPr lang="en-US" sz="1400" dirty="0" smtClean="0">
                <a:solidFill>
                  <a:prstClr val="white"/>
                </a:solidFill>
              </a:rPr>
              <a:t> </a:t>
            </a:r>
          </a:p>
          <a:p>
            <a:pPr eaLnBrk="0" fontAlgn="base" hangingPunct="0">
              <a:spcBef>
                <a:spcPct val="20000"/>
              </a:spcBef>
              <a:spcAft>
                <a:spcPct val="0"/>
              </a:spcAft>
              <a:buClr>
                <a:srgbClr val="0BD0D9"/>
              </a:buClr>
              <a:buSzPct val="95000"/>
              <a:buFont typeface="Wingdings 2" pitchFamily="18" charset="2"/>
              <a:buNone/>
              <a:defRPr/>
            </a:pPr>
            <a:endParaRPr lang="en-US" sz="1600" dirty="0">
              <a:solidFill>
                <a:prstClr val="white"/>
              </a:solidFill>
            </a:endParaRPr>
          </a:p>
        </p:txBody>
      </p:sp>
      <p:sp>
        <p:nvSpPr>
          <p:cNvPr id="17" name="Rectangle 16"/>
          <p:cNvSpPr/>
          <p:nvPr/>
        </p:nvSpPr>
        <p:spPr>
          <a:xfrm>
            <a:off x="228600" y="304800"/>
            <a:ext cx="8001000" cy="369332"/>
          </a:xfrm>
          <a:prstGeom prst="rect">
            <a:avLst/>
          </a:prstGeom>
        </p:spPr>
        <p:txBody>
          <a:bodyPr wrap="square">
            <a:spAutoFit/>
          </a:bodyPr>
          <a:lstStyle/>
          <a:p>
            <a:pPr>
              <a:tabLst>
                <a:tab pos="457200" algn="l"/>
              </a:tabLst>
            </a:pPr>
            <a:r>
              <a:rPr lang="en-US" b="1" dirty="0" smtClean="0">
                <a:solidFill>
                  <a:srgbClr val="FFFF00"/>
                </a:solidFill>
                <a:cs typeface="Times New Roman" pitchFamily="18" charset="0"/>
              </a:rPr>
              <a:t>4.</a:t>
            </a:r>
            <a:r>
              <a:rPr lang="en-US" dirty="0" smtClean="0">
                <a:solidFill>
                  <a:srgbClr val="FFFF00"/>
                </a:solidFill>
                <a:cs typeface="Times New Roman" pitchFamily="18" charset="0"/>
              </a:rPr>
              <a:t>	</a:t>
            </a:r>
            <a:r>
              <a:rPr lang="en-US" b="1" dirty="0" smtClean="0">
                <a:solidFill>
                  <a:srgbClr val="FFFF00"/>
                </a:solidFill>
                <a:cs typeface="Times New Roman" pitchFamily="18" charset="0"/>
              </a:rPr>
              <a:t>Registration of Construction Materials &amp; Component Suppliers   </a:t>
            </a:r>
          </a:p>
        </p:txBody>
      </p:sp>
      <p:pic>
        <p:nvPicPr>
          <p:cNvPr id="6" name="Picture 5" descr="E:\MADU\Photos - 2016 for presentation\Materials\download (1).jpg"/>
          <p:cNvPicPr/>
          <p:nvPr/>
        </p:nvPicPr>
        <p:blipFill>
          <a:blip r:embed="rId3"/>
          <a:srcRect/>
          <a:stretch>
            <a:fillRect/>
          </a:stretch>
        </p:blipFill>
        <p:spPr bwMode="auto">
          <a:xfrm>
            <a:off x="1905000" y="3962400"/>
            <a:ext cx="4953000" cy="2895600"/>
          </a:xfrm>
          <a:prstGeom prst="rect">
            <a:avLst/>
          </a:prstGeom>
          <a:noFill/>
          <a:ln w="9525">
            <a:noFill/>
            <a:miter lim="800000"/>
            <a:headEnd/>
            <a:tailEnd/>
          </a:ln>
        </p:spPr>
      </p:pic>
    </p:spTree>
    <p:extLst>
      <p:ext uri="{BB962C8B-B14F-4D97-AF65-F5344CB8AC3E}">
        <p14:creationId xmlns:p14="http://schemas.microsoft.com/office/powerpoint/2010/main" xmlns="" val="34579159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609600"/>
            <a:ext cx="8610600" cy="4093428"/>
          </a:xfrm>
          <a:prstGeom prst="rect">
            <a:avLst/>
          </a:prstGeom>
          <a:noFill/>
        </p:spPr>
        <p:txBody>
          <a:bodyPr wrap="square" rtlCol="0">
            <a:spAutoFit/>
          </a:bodyPr>
          <a:lstStyle/>
          <a:p>
            <a:pPr marL="1379538" indent="-1379538" algn="just">
              <a:tabLst>
                <a:tab pos="914400" algn="l"/>
                <a:tab pos="1379538" algn="l"/>
              </a:tabLst>
            </a:pPr>
            <a:r>
              <a:rPr lang="en-US" sz="2000" b="1" dirty="0">
                <a:solidFill>
                  <a:srgbClr val="FFFF00"/>
                </a:solidFill>
              </a:rPr>
              <a:t>NPC 3 </a:t>
            </a:r>
            <a:r>
              <a:rPr lang="en-US" sz="2000" b="1" dirty="0" smtClean="0">
                <a:solidFill>
                  <a:srgbClr val="FFFF00"/>
                </a:solidFill>
              </a:rPr>
              <a:t>	- 	Promote </a:t>
            </a:r>
            <a:r>
              <a:rPr lang="en-US" sz="2000" b="1" dirty="0">
                <a:solidFill>
                  <a:srgbClr val="FFFF00"/>
                </a:solidFill>
              </a:rPr>
              <a:t>sustainable economical growth of the construction industry with special attention to the design and development of disaster resilient, energy efficient and environmentally sustainable buildings, structures and construction practices</a:t>
            </a:r>
            <a:endParaRPr lang="en-US" sz="2000" dirty="0">
              <a:solidFill>
                <a:srgbClr val="FFFF00"/>
              </a:solidFill>
            </a:endParaRPr>
          </a:p>
          <a:p>
            <a:pPr algn="just"/>
            <a:r>
              <a:rPr lang="en-US" sz="2000" dirty="0">
                <a:solidFill>
                  <a:schemeClr val="bg1"/>
                </a:solidFill>
              </a:rPr>
              <a:t> </a:t>
            </a:r>
          </a:p>
          <a:p>
            <a:pPr algn="just"/>
            <a:r>
              <a:rPr lang="en-US" sz="2000" b="1" u="sng" dirty="0">
                <a:solidFill>
                  <a:schemeClr val="bg1"/>
                </a:solidFill>
              </a:rPr>
              <a:t>Implementation Mechanism</a:t>
            </a:r>
            <a:endParaRPr lang="en-US" sz="2000" u="sng" dirty="0">
              <a:solidFill>
                <a:schemeClr val="bg1"/>
              </a:solidFill>
            </a:endParaRPr>
          </a:p>
          <a:p>
            <a:pPr algn="just"/>
            <a:r>
              <a:rPr lang="en-US" sz="2000" i="1" dirty="0">
                <a:solidFill>
                  <a:schemeClr val="bg1"/>
                </a:solidFill>
              </a:rPr>
              <a:t> </a:t>
            </a:r>
            <a:endParaRPr lang="en-US" sz="2000" dirty="0">
              <a:solidFill>
                <a:schemeClr val="bg1"/>
              </a:solidFill>
            </a:endParaRPr>
          </a:p>
          <a:p>
            <a:pPr algn="just"/>
            <a:r>
              <a:rPr lang="en-US" sz="2000" dirty="0">
                <a:solidFill>
                  <a:schemeClr val="bg1"/>
                </a:solidFill>
              </a:rPr>
              <a:t>Ministries responsible for the subjects of Construction, Disaster Management, Power and Energy and Environment will collaborate to establish norms and guidelines in consultation with the relevant professional bodies, research organizations and the universities to formulate disaster resilient, energy efficient and environmentally sustainable construction practices </a:t>
            </a:r>
          </a:p>
          <a:p>
            <a:endParaRPr lang="en-US" sz="2000" dirty="0">
              <a:solidFill>
                <a:schemeClr val="bg1"/>
              </a:solidFill>
            </a:endParaRPr>
          </a:p>
        </p:txBody>
      </p:sp>
      <p:sp>
        <p:nvSpPr>
          <p:cNvPr id="2" name="TextBox 1"/>
          <p:cNvSpPr txBox="1"/>
          <p:nvPr/>
        </p:nvSpPr>
        <p:spPr>
          <a:xfrm>
            <a:off x="304800" y="5562600"/>
            <a:ext cx="8686800" cy="923330"/>
          </a:xfrm>
          <a:prstGeom prst="rect">
            <a:avLst/>
          </a:prstGeom>
          <a:noFill/>
        </p:spPr>
        <p:txBody>
          <a:bodyPr wrap="square" rtlCol="0">
            <a:spAutoFit/>
          </a:bodyPr>
          <a:lstStyle/>
          <a:p>
            <a:r>
              <a:rPr lang="en-GB" dirty="0" smtClean="0">
                <a:solidFill>
                  <a:schemeClr val="bg1"/>
                </a:solidFill>
              </a:rPr>
              <a:t>Not less than 5% of the fund shall be reserved for  the purpose of rewarding and encouraging the inventions, applications and propagation of environmentally friendly and cost  effective construction technologies</a:t>
            </a:r>
            <a:endParaRPr lang="en-GB" dirty="0">
              <a:solidFill>
                <a:schemeClr val="bg1"/>
              </a:solidFill>
            </a:endParaRPr>
          </a:p>
        </p:txBody>
      </p:sp>
      <p:cxnSp>
        <p:nvCxnSpPr>
          <p:cNvPr id="7" name="Straight Connector 6"/>
          <p:cNvCxnSpPr/>
          <p:nvPr/>
        </p:nvCxnSpPr>
        <p:spPr>
          <a:xfrm>
            <a:off x="228600" y="5486400"/>
            <a:ext cx="30480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954107"/>
          </a:xfrm>
          <a:prstGeom prst="rect">
            <a:avLst/>
          </a:prstGeom>
        </p:spPr>
        <p:txBody>
          <a:bodyPr wrap="square">
            <a:spAutoFit/>
          </a:bodyPr>
          <a:lstStyle/>
          <a:p>
            <a:pPr algn="just"/>
            <a:r>
              <a:rPr lang="en-US" sz="2800" dirty="0">
                <a:solidFill>
                  <a:srgbClr val="FFFF00"/>
                </a:solidFill>
              </a:rPr>
              <a:t>Q</a:t>
            </a:r>
            <a:r>
              <a:rPr lang="en-US" sz="2800" dirty="0" smtClean="0">
                <a:solidFill>
                  <a:srgbClr val="FFFF00"/>
                </a:solidFill>
              </a:rPr>
              <a:t>uite </a:t>
            </a:r>
            <a:r>
              <a:rPr lang="en-US" sz="2800" dirty="0">
                <a:solidFill>
                  <a:srgbClr val="FFFF00"/>
                </a:solidFill>
              </a:rPr>
              <a:t>slow nature of introduction of innovative materials and construction </a:t>
            </a:r>
            <a:r>
              <a:rPr lang="en-US" sz="2800" dirty="0" smtClean="0">
                <a:solidFill>
                  <a:srgbClr val="FFFF00"/>
                </a:solidFill>
              </a:rPr>
              <a:t>methods </a:t>
            </a:r>
            <a:endParaRPr lang="en-US" sz="2800" dirty="0">
              <a:solidFill>
                <a:srgbClr val="FFFF00"/>
              </a:solidFill>
            </a:endParaRPr>
          </a:p>
        </p:txBody>
      </p:sp>
      <p:sp>
        <p:nvSpPr>
          <p:cNvPr id="5" name="Rectangle 4"/>
          <p:cNvSpPr/>
          <p:nvPr/>
        </p:nvSpPr>
        <p:spPr>
          <a:xfrm>
            <a:off x="0" y="5486400"/>
            <a:ext cx="9144000" cy="1200329"/>
          </a:xfrm>
          <a:prstGeom prst="rect">
            <a:avLst/>
          </a:prstGeom>
        </p:spPr>
        <p:txBody>
          <a:bodyPr wrap="square">
            <a:spAutoFit/>
          </a:bodyPr>
          <a:lstStyle/>
          <a:p>
            <a:pPr algn="just"/>
            <a:r>
              <a:rPr lang="en-US" sz="2400" dirty="0">
                <a:solidFill>
                  <a:srgbClr val="1F497D">
                    <a:lumMod val="40000"/>
                    <a:lumOff val="60000"/>
                  </a:srgbClr>
                </a:solidFill>
              </a:rPr>
              <a:t>Slow growth in technology transfers in FDIs and other Donor Funded projects has reduced equitable sharing of global technological advances and their applications in raising the standards of the industry. </a:t>
            </a:r>
          </a:p>
        </p:txBody>
      </p:sp>
      <p:sp>
        <p:nvSpPr>
          <p:cNvPr id="7" name="TextBox 6"/>
          <p:cNvSpPr txBox="1"/>
          <p:nvPr/>
        </p:nvSpPr>
        <p:spPr>
          <a:xfrm>
            <a:off x="0" y="990600"/>
            <a:ext cx="9144000" cy="3108543"/>
          </a:xfrm>
          <a:prstGeom prst="rect">
            <a:avLst/>
          </a:prstGeom>
          <a:noFill/>
        </p:spPr>
        <p:txBody>
          <a:bodyPr wrap="square" rtlCol="0">
            <a:spAutoFit/>
          </a:bodyPr>
          <a:lstStyle/>
          <a:p>
            <a:pPr algn="just"/>
            <a:r>
              <a:rPr lang="en-US" sz="2400" dirty="0" smtClean="0">
                <a:solidFill>
                  <a:srgbClr val="1F497D">
                    <a:lumMod val="40000"/>
                    <a:lumOff val="60000"/>
                  </a:srgbClr>
                </a:solidFill>
              </a:rPr>
              <a:t>The supply of energy to the increasing demand is becoming more and more  serious</a:t>
            </a:r>
          </a:p>
          <a:p>
            <a:endParaRPr lang="en-US" sz="1100" dirty="0" smtClean="0">
              <a:solidFill>
                <a:srgbClr val="1F497D">
                  <a:lumMod val="40000"/>
                  <a:lumOff val="60000"/>
                </a:srgbClr>
              </a:solidFill>
            </a:endParaRPr>
          </a:p>
          <a:p>
            <a:pPr algn="just"/>
            <a:r>
              <a:rPr lang="en-US" sz="2400" dirty="0" smtClean="0">
                <a:solidFill>
                  <a:srgbClr val="1F497D">
                    <a:lumMod val="40000"/>
                    <a:lumOff val="60000"/>
                  </a:srgbClr>
                </a:solidFill>
              </a:rPr>
              <a:t>The building sector consumes 40% of energy emitting 30% of green house gases </a:t>
            </a:r>
          </a:p>
          <a:p>
            <a:endParaRPr lang="en-US" sz="1200" dirty="0" smtClean="0">
              <a:solidFill>
                <a:srgbClr val="1F497D">
                  <a:lumMod val="40000"/>
                  <a:lumOff val="60000"/>
                </a:srgbClr>
              </a:solidFill>
            </a:endParaRPr>
          </a:p>
          <a:p>
            <a:pPr algn="just"/>
            <a:r>
              <a:rPr lang="en-US" sz="2400" dirty="0" smtClean="0">
                <a:solidFill>
                  <a:srgbClr val="1F497D">
                    <a:lumMod val="40000"/>
                    <a:lumOff val="60000"/>
                  </a:srgbClr>
                </a:solidFill>
              </a:rPr>
              <a:t>It is increasingly required to introduce environmentally friendly technologies encouraging the use of renewable energy sources leading to the substantial reduction in energy usage and demand </a:t>
            </a:r>
            <a:endParaRPr lang="en-US" sz="2400" dirty="0">
              <a:solidFill>
                <a:srgbClr val="1F497D">
                  <a:lumMod val="40000"/>
                  <a:lumOff val="60000"/>
                </a:srgbClr>
              </a:solidFill>
            </a:endParaRPr>
          </a:p>
        </p:txBody>
      </p:sp>
      <p:sp>
        <p:nvSpPr>
          <p:cNvPr id="9" name="TextBox 8"/>
          <p:cNvSpPr txBox="1"/>
          <p:nvPr/>
        </p:nvSpPr>
        <p:spPr>
          <a:xfrm>
            <a:off x="0" y="4114800"/>
            <a:ext cx="9144000" cy="1200329"/>
          </a:xfrm>
          <a:prstGeom prst="rect">
            <a:avLst/>
          </a:prstGeom>
          <a:noFill/>
        </p:spPr>
        <p:txBody>
          <a:bodyPr wrap="square" rtlCol="0">
            <a:spAutoFit/>
          </a:bodyPr>
          <a:lstStyle/>
          <a:p>
            <a:pPr algn="just"/>
            <a:r>
              <a:rPr lang="en-US" sz="2400" dirty="0" smtClean="0">
                <a:solidFill>
                  <a:srgbClr val="1F497D">
                    <a:lumMod val="40000"/>
                    <a:lumOff val="60000"/>
                  </a:srgbClr>
                </a:solidFill>
              </a:rPr>
              <a:t>Sharing of knowledge and transferring of technologies in the field of energy conservation and use of renewable energy is very appropriate at this juncture</a:t>
            </a:r>
            <a:endParaRPr lang="en-US" sz="2400" dirty="0">
              <a:solidFill>
                <a:srgbClr val="1F497D">
                  <a:lumMod val="40000"/>
                  <a:lumOff val="60000"/>
                </a:srgbClr>
              </a:solidFill>
            </a:endParaRPr>
          </a:p>
        </p:txBody>
      </p:sp>
    </p:spTree>
    <p:extLst>
      <p:ext uri="{BB962C8B-B14F-4D97-AF65-F5344CB8AC3E}">
        <p14:creationId xmlns:p14="http://schemas.microsoft.com/office/powerpoint/2010/main" xmlns="" val="23327920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219200"/>
            <a:ext cx="8305800" cy="4062651"/>
          </a:xfrm>
          <a:prstGeom prst="rect">
            <a:avLst/>
          </a:prstGeom>
          <a:noFill/>
        </p:spPr>
        <p:txBody>
          <a:bodyPr wrap="square" rtlCol="0">
            <a:spAutoFit/>
          </a:bodyPr>
          <a:lstStyle/>
          <a:p>
            <a:pPr marL="1379538" indent="-1379538" algn="just">
              <a:tabLst>
                <a:tab pos="914400" algn="l"/>
                <a:tab pos="1379538" algn="l"/>
              </a:tabLst>
            </a:pPr>
            <a:r>
              <a:rPr lang="en-US" sz="2000" b="1" dirty="0">
                <a:solidFill>
                  <a:srgbClr val="FFFF00"/>
                </a:solidFill>
              </a:rPr>
              <a:t>NPC </a:t>
            </a:r>
            <a:r>
              <a:rPr lang="en-US" sz="2000" b="1" dirty="0" smtClean="0">
                <a:solidFill>
                  <a:srgbClr val="FFFF00"/>
                </a:solidFill>
              </a:rPr>
              <a:t>4	 </a:t>
            </a:r>
            <a:r>
              <a:rPr lang="en-US" sz="2000" b="1" dirty="0">
                <a:solidFill>
                  <a:srgbClr val="FFFF00"/>
                </a:solidFill>
              </a:rPr>
              <a:t>- </a:t>
            </a:r>
            <a:r>
              <a:rPr lang="en-US" sz="2000" b="1" dirty="0" smtClean="0">
                <a:solidFill>
                  <a:srgbClr val="FFFF00"/>
                </a:solidFill>
              </a:rPr>
              <a:t>	Promote </a:t>
            </a:r>
            <a:r>
              <a:rPr lang="en-US" sz="2000" b="1" dirty="0">
                <a:solidFill>
                  <a:srgbClr val="FFFF00"/>
                </a:solidFill>
              </a:rPr>
              <a:t>innovation, research, dissemination and publication of research work</a:t>
            </a:r>
            <a:r>
              <a:rPr lang="en-US" sz="2000" b="1" i="1" dirty="0">
                <a:solidFill>
                  <a:srgbClr val="FFFF00"/>
                </a:solidFill>
              </a:rPr>
              <a:t> </a:t>
            </a:r>
            <a:r>
              <a:rPr lang="en-US" sz="2000" b="1" dirty="0">
                <a:solidFill>
                  <a:srgbClr val="FFFF00"/>
                </a:solidFill>
              </a:rPr>
              <a:t>on matters relating to the construction industry and its development</a:t>
            </a:r>
            <a:r>
              <a:rPr lang="en-US" sz="2000" b="1" dirty="0" smtClean="0">
                <a:solidFill>
                  <a:srgbClr val="FFFF00"/>
                </a:solidFill>
              </a:rPr>
              <a:t>.</a:t>
            </a:r>
          </a:p>
          <a:p>
            <a:pPr marL="1379538" indent="-1379538">
              <a:tabLst>
                <a:tab pos="914400" algn="l"/>
                <a:tab pos="1379538" algn="l"/>
              </a:tabLst>
            </a:pPr>
            <a:endParaRPr lang="en-US" sz="2000" dirty="0">
              <a:solidFill>
                <a:schemeClr val="bg1"/>
              </a:solidFill>
            </a:endParaRPr>
          </a:p>
          <a:p>
            <a:pPr marL="1379538" indent="-1379538">
              <a:tabLst>
                <a:tab pos="914400" algn="l"/>
                <a:tab pos="1379538" algn="l"/>
              </a:tabLst>
            </a:pPr>
            <a:r>
              <a:rPr lang="en-US" sz="2000" b="1" u="sng" dirty="0">
                <a:solidFill>
                  <a:schemeClr val="bg1"/>
                </a:solidFill>
              </a:rPr>
              <a:t>Implementation Mechanism:</a:t>
            </a:r>
            <a:endParaRPr lang="en-US" sz="2000" u="sng" dirty="0">
              <a:solidFill>
                <a:schemeClr val="bg1"/>
              </a:solidFill>
            </a:endParaRPr>
          </a:p>
          <a:p>
            <a:r>
              <a:rPr lang="en-US" sz="2000" i="1" dirty="0">
                <a:solidFill>
                  <a:schemeClr val="bg1"/>
                </a:solidFill>
              </a:rPr>
              <a:t> </a:t>
            </a:r>
            <a:endParaRPr lang="en-US" sz="2000" dirty="0">
              <a:solidFill>
                <a:schemeClr val="bg1"/>
              </a:solidFill>
            </a:endParaRPr>
          </a:p>
          <a:p>
            <a:pPr algn="just"/>
            <a:r>
              <a:rPr lang="en-US" sz="2000" dirty="0">
                <a:solidFill>
                  <a:schemeClr val="bg1"/>
                </a:solidFill>
              </a:rPr>
              <a:t>Construction Industry Development Authority will encourage research and development in materials, building and construction technology through collaboration among large industry players, the universities and other institutions, international organizations, government entities and NGOs and in the area of “Geotechnical Investigations and Designs” specifically through National Building Research Organization. </a:t>
            </a:r>
          </a:p>
          <a:p>
            <a:r>
              <a:rPr lang="en-US" dirty="0" smtClean="0">
                <a:solidFill>
                  <a:schemeClr val="bg1"/>
                </a:solidFill>
              </a:rPr>
              <a:t>Or research and publications</a:t>
            </a:r>
            <a:endParaRPr lang="en-US" dirty="0">
              <a:solidFill>
                <a:schemeClr val="bg1"/>
              </a:solidFill>
            </a:endParaRPr>
          </a:p>
        </p:txBody>
      </p:sp>
      <p:sp>
        <p:nvSpPr>
          <p:cNvPr id="3" name="TextBox 2"/>
          <p:cNvSpPr txBox="1"/>
          <p:nvPr/>
        </p:nvSpPr>
        <p:spPr>
          <a:xfrm>
            <a:off x="457200" y="6019800"/>
            <a:ext cx="6934200" cy="646331"/>
          </a:xfrm>
          <a:prstGeom prst="rect">
            <a:avLst/>
          </a:prstGeom>
          <a:noFill/>
        </p:spPr>
        <p:txBody>
          <a:bodyPr wrap="square" rtlCol="0">
            <a:spAutoFit/>
          </a:bodyPr>
          <a:lstStyle/>
          <a:p>
            <a:r>
              <a:rPr lang="en-GB" dirty="0" smtClean="0">
                <a:solidFill>
                  <a:schemeClr val="bg1"/>
                </a:solidFill>
              </a:rPr>
              <a:t>Not less than 5% of the fund shall be reserved for research and publications in the field related to the construction industry</a:t>
            </a:r>
            <a:endParaRPr lang="en-GB" dirty="0">
              <a:solidFill>
                <a:schemeClr val="bg1"/>
              </a:solidFill>
            </a:endParaRPr>
          </a:p>
        </p:txBody>
      </p:sp>
      <p:cxnSp>
        <p:nvCxnSpPr>
          <p:cNvPr id="5" name="Straight Connector 4"/>
          <p:cNvCxnSpPr/>
          <p:nvPr/>
        </p:nvCxnSpPr>
        <p:spPr>
          <a:xfrm>
            <a:off x="609600" y="6018212"/>
            <a:ext cx="30480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0"/>
            <a:ext cx="9144000" cy="685800"/>
          </a:xfrm>
          <a:solidFill>
            <a:schemeClr val="tx1"/>
          </a:solidFill>
        </p:spPr>
        <p:txBody>
          <a:bodyPr>
            <a:noAutofit/>
          </a:bodyPr>
          <a:lstStyle/>
          <a:p>
            <a:pPr algn="ctr"/>
            <a:r>
              <a:rPr lang="en-US" sz="2600" dirty="0" smtClean="0">
                <a:solidFill>
                  <a:srgbClr val="FFFF00"/>
                </a:solidFill>
                <a:cs typeface="Times New Roman" pitchFamily="18" charset="0"/>
              </a:rPr>
              <a:t>VALUE ADDITION BY THE CONSTRUCTION SECTOR TO GDP</a:t>
            </a:r>
            <a:endParaRPr lang="en-US" sz="2600" dirty="0">
              <a:solidFill>
                <a:srgbClr val="FFFF00"/>
              </a:solidFill>
              <a:cs typeface="Times New Roman" pitchFamily="18" charset="0"/>
            </a:endParaRPr>
          </a:p>
        </p:txBody>
      </p:sp>
      <p:graphicFrame>
        <p:nvGraphicFramePr>
          <p:cNvPr id="7" name="Content Placeholder 6"/>
          <p:cNvGraphicFramePr>
            <a:graphicFrameLocks noGrp="1"/>
          </p:cNvGraphicFramePr>
          <p:nvPr>
            <p:ph type="pic" idx="1"/>
          </p:nvPr>
        </p:nvGraphicFramePr>
        <p:xfrm>
          <a:off x="0" y="609600"/>
          <a:ext cx="8991600" cy="403225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p:cNvSpPr>
            <a:spLocks noGrp="1"/>
          </p:cNvSpPr>
          <p:nvPr>
            <p:ph type="body" sz="half" idx="2"/>
          </p:nvPr>
        </p:nvSpPr>
        <p:spPr>
          <a:xfrm>
            <a:off x="381000" y="5029200"/>
            <a:ext cx="8382000" cy="1371600"/>
          </a:xfrm>
          <a:solidFill>
            <a:schemeClr val="bg1"/>
          </a:solidFill>
          <a:ln>
            <a:noFill/>
          </a:ln>
        </p:spPr>
        <p:style>
          <a:lnRef idx="3">
            <a:schemeClr val="lt1"/>
          </a:lnRef>
          <a:fillRef idx="1">
            <a:schemeClr val="accent2"/>
          </a:fillRef>
          <a:effectRef idx="1">
            <a:schemeClr val="accent2"/>
          </a:effectRef>
          <a:fontRef idx="minor">
            <a:schemeClr val="lt1"/>
          </a:fontRef>
        </p:style>
        <p:txBody>
          <a:bodyPr>
            <a:noAutofit/>
          </a:bodyPr>
          <a:lstStyle/>
          <a:p>
            <a:pPr algn="just"/>
            <a:r>
              <a:rPr lang="en-US" sz="2000" b="1" dirty="0" smtClean="0">
                <a:solidFill>
                  <a:schemeClr val="tx1"/>
                </a:solidFill>
                <a:latin typeface="Book Antiqua" pitchFamily="18" charset="0"/>
              </a:rPr>
              <a:t>Construction industry is a major contributor to the national economy  and major driver of the employment creation</a:t>
            </a:r>
            <a:endParaRPr lang="en-US" sz="2000" b="1" dirty="0">
              <a:solidFill>
                <a:schemeClr val="tx1"/>
              </a:solidFill>
              <a:latin typeface="Book Antiqua" pitchFamily="18" charset="0"/>
            </a:endParaRPr>
          </a:p>
        </p:txBody>
      </p:sp>
      <p:sp>
        <p:nvSpPr>
          <p:cNvPr id="10" name="Rectangle 9"/>
          <p:cNvSpPr/>
          <p:nvPr/>
        </p:nvSpPr>
        <p:spPr>
          <a:xfrm>
            <a:off x="7543800" y="6477000"/>
            <a:ext cx="1600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ln>
                  <a:solidFill>
                    <a:prstClr val="black"/>
                  </a:solidFill>
                </a:ln>
                <a:solidFill>
                  <a:prstClr val="black"/>
                </a:solidFill>
              </a:rPr>
              <a:t>Source – Department of Census &amp; Statistics </a:t>
            </a:r>
            <a:endParaRPr lang="en-US" sz="1000" dirty="0">
              <a:ln>
                <a:solidFill>
                  <a:prstClr val="black"/>
                </a:solidFill>
              </a:ln>
              <a:solidFill>
                <a:prstClr val="black"/>
              </a:solidFill>
            </a:endParaRPr>
          </a:p>
        </p:txBody>
      </p:sp>
    </p:spTree>
    <p:extLst>
      <p:ext uri="{BB962C8B-B14F-4D97-AF65-F5344CB8AC3E}">
        <p14:creationId xmlns:p14="http://schemas.microsoft.com/office/powerpoint/2010/main" xmlns="" val="12483712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2"/>
          <p:cNvSpPr txBox="1">
            <a:spLocks/>
          </p:cNvSpPr>
          <p:nvPr/>
        </p:nvSpPr>
        <p:spPr bwMode="auto">
          <a:xfrm>
            <a:off x="76200" y="457200"/>
            <a:ext cx="8991600" cy="4343399"/>
          </a:xfrm>
          <a:prstGeom prst="rect">
            <a:avLst/>
          </a:prstGeom>
          <a:noFill/>
          <a:ln w="9525">
            <a:noFill/>
            <a:miter lim="800000"/>
            <a:headEnd/>
            <a:tailEnd/>
          </a:ln>
        </p:spPr>
        <p:txBody>
          <a:bodyPr vert="horz" wrap="square" lIns="45720" tIns="45720" rIns="45720" bIns="45720" numCol="1" anchor="t" anchorCtr="0" compatLnSpc="1">
            <a:prstTxWarp prst="textNoShape">
              <a:avLst/>
            </a:prstTxWarp>
            <a:noAutofit/>
          </a:bodyPr>
          <a:lstStyle/>
          <a:p>
            <a:pPr marL="228600" indent="-228600" algn="just"/>
            <a:r>
              <a:rPr lang="en-US" sz="1600" b="1" dirty="0" smtClean="0">
                <a:solidFill>
                  <a:srgbClr val="1F497D">
                    <a:lumMod val="40000"/>
                    <a:lumOff val="60000"/>
                  </a:srgbClr>
                </a:solidFill>
                <a:cs typeface="Times New Roman" pitchFamily="18" charset="0"/>
              </a:rPr>
              <a:t>As Per CID Act part III, 13 (30)</a:t>
            </a:r>
          </a:p>
          <a:p>
            <a:pPr marL="228600" indent="-228600" algn="just">
              <a:buFont typeface="Wingdings" pitchFamily="2" charset="2"/>
              <a:buChar char="§"/>
            </a:pPr>
            <a:r>
              <a:rPr lang="en-US" sz="1600" dirty="0" smtClean="0">
                <a:solidFill>
                  <a:srgbClr val="1F497D">
                    <a:lumMod val="40000"/>
                    <a:lumOff val="60000"/>
                  </a:srgbClr>
                </a:solidFill>
                <a:cs typeface="Times New Roman" pitchFamily="18" charset="0"/>
              </a:rPr>
              <a:t>Sri Lankan Construction Industry, for many years has been relying on traditional technologies comprised of conservative construction methods and materials. However, it is required to develop and innovate new technologies to obtain higher productivity, while mitigating negative environmental impacts and reducing high construction costs.</a:t>
            </a:r>
          </a:p>
          <a:p>
            <a:pPr marL="228600" indent="-228600" algn="just">
              <a:buFont typeface="Wingdings" pitchFamily="2" charset="2"/>
              <a:buChar char="§"/>
            </a:pPr>
            <a:endParaRPr lang="en-US" sz="1000" dirty="0" smtClean="0">
              <a:solidFill>
                <a:srgbClr val="1F497D">
                  <a:lumMod val="40000"/>
                  <a:lumOff val="60000"/>
                </a:srgbClr>
              </a:solidFill>
              <a:cs typeface="Times New Roman" pitchFamily="18" charset="0"/>
            </a:endParaRPr>
          </a:p>
          <a:p>
            <a:pPr marL="228600" indent="-228600" algn="just">
              <a:buFont typeface="Wingdings" pitchFamily="2" charset="2"/>
              <a:buChar char="§"/>
            </a:pPr>
            <a:r>
              <a:rPr lang="en-US" sz="1600" dirty="0" smtClean="0">
                <a:solidFill>
                  <a:srgbClr val="1F497D">
                    <a:lumMod val="40000"/>
                    <a:lumOff val="60000"/>
                  </a:srgbClr>
                </a:solidFill>
                <a:cs typeface="Times New Roman" pitchFamily="18" charset="0"/>
              </a:rPr>
              <a:t>Development  of policy recommendation document on Alternative for River Sand;</a:t>
            </a:r>
          </a:p>
          <a:p>
            <a:pPr marL="228600" indent="-228600" algn="just"/>
            <a:r>
              <a:rPr lang="en-US" sz="600" dirty="0" smtClean="0">
                <a:solidFill>
                  <a:srgbClr val="1F497D">
                    <a:lumMod val="40000"/>
                    <a:lumOff val="60000"/>
                  </a:srgbClr>
                </a:solidFill>
                <a:cs typeface="Times New Roman" pitchFamily="18" charset="0"/>
              </a:rPr>
              <a:t>   </a:t>
            </a:r>
            <a:r>
              <a:rPr lang="en-US" sz="100" dirty="0" smtClean="0">
                <a:solidFill>
                  <a:srgbClr val="1F497D">
                    <a:lumMod val="40000"/>
                    <a:lumOff val="60000"/>
                  </a:srgbClr>
                </a:solidFill>
                <a:cs typeface="Times New Roman" pitchFamily="18" charset="0"/>
              </a:rPr>
              <a:t>   </a:t>
            </a:r>
            <a:endParaRPr lang="en-US" sz="600" dirty="0" smtClean="0">
              <a:solidFill>
                <a:srgbClr val="1F497D">
                  <a:lumMod val="40000"/>
                  <a:lumOff val="60000"/>
                </a:srgbClr>
              </a:solidFill>
              <a:cs typeface="Times New Roman" pitchFamily="18" charset="0"/>
            </a:endParaRPr>
          </a:p>
          <a:p>
            <a:pPr marL="228600" indent="-228600" algn="just"/>
            <a:r>
              <a:rPr lang="en-US" sz="1600" dirty="0" smtClean="0">
                <a:solidFill>
                  <a:srgbClr val="1F497D">
                    <a:lumMod val="40000"/>
                    <a:lumOff val="60000"/>
                  </a:srgbClr>
                </a:solidFill>
                <a:cs typeface="Times New Roman" pitchFamily="18" charset="0"/>
              </a:rPr>
              <a:t>	Task force established by the Ministry to ensure the  speedy implementation of the recommendations .  </a:t>
            </a:r>
          </a:p>
          <a:p>
            <a:pPr marL="228600" indent="-228600" algn="just"/>
            <a:r>
              <a:rPr lang="en-US" sz="1600" dirty="0" smtClean="0">
                <a:solidFill>
                  <a:srgbClr val="1F497D">
                    <a:lumMod val="40000"/>
                    <a:lumOff val="60000"/>
                  </a:srgbClr>
                </a:solidFill>
                <a:cs typeface="Times New Roman" pitchFamily="18" charset="0"/>
              </a:rPr>
              <a:t>	Report of the Task force is being prepared. </a:t>
            </a:r>
          </a:p>
          <a:p>
            <a:pPr marL="228600" indent="-228600" algn="just">
              <a:buFont typeface="Wingdings" pitchFamily="2" charset="2"/>
              <a:buChar char="§"/>
            </a:pPr>
            <a:endParaRPr lang="en-US" sz="1500" u="sng" dirty="0" smtClean="0">
              <a:solidFill>
                <a:srgbClr val="1F497D">
                  <a:lumMod val="40000"/>
                  <a:lumOff val="60000"/>
                </a:srgbClr>
              </a:solidFill>
              <a:cs typeface="Times New Roman" pitchFamily="18" charset="0"/>
            </a:endParaRPr>
          </a:p>
          <a:p>
            <a:pPr marL="228600" indent="-228600" algn="just"/>
            <a:r>
              <a:rPr lang="en-US" sz="1600" b="1" u="sng" dirty="0" smtClean="0">
                <a:solidFill>
                  <a:srgbClr val="1F497D">
                    <a:lumMod val="40000"/>
                    <a:lumOff val="60000"/>
                  </a:srgbClr>
                </a:solidFill>
                <a:cs typeface="Times New Roman" pitchFamily="18" charset="0"/>
              </a:rPr>
              <a:t>Promoting of Research</a:t>
            </a:r>
          </a:p>
          <a:p>
            <a:pPr marL="228600" indent="-228600" algn="just"/>
            <a:endParaRPr lang="en-US" sz="200" dirty="0" smtClean="0">
              <a:solidFill>
                <a:srgbClr val="1F497D">
                  <a:lumMod val="40000"/>
                  <a:lumOff val="60000"/>
                </a:srgbClr>
              </a:solidFill>
              <a:cs typeface="Times New Roman" pitchFamily="18" charset="0"/>
            </a:endParaRPr>
          </a:p>
          <a:p>
            <a:pPr marL="228600" indent="-228600">
              <a:buFont typeface="Wingdings" pitchFamily="2" charset="2"/>
              <a:buChar char="§"/>
            </a:pPr>
            <a:r>
              <a:rPr lang="en-US" sz="1600" dirty="0" smtClean="0">
                <a:solidFill>
                  <a:srgbClr val="1F497D">
                    <a:lumMod val="40000"/>
                    <a:lumOff val="60000"/>
                  </a:srgbClr>
                </a:solidFill>
              </a:rPr>
              <a:t>Research Council was established, with members of NSF,  NBRO,  NERDC,  NCASL,  CCI,    IDB, SLIA, IESL, IQSL, UOM, UOP,  UOR, UOJ, COSTI.</a:t>
            </a:r>
          </a:p>
          <a:p>
            <a:pPr marL="228600" indent="-228600" algn="just">
              <a:buFont typeface="Wingdings" pitchFamily="2" charset="2"/>
              <a:buChar char="§"/>
            </a:pPr>
            <a:r>
              <a:rPr lang="en-US" sz="1600" dirty="0" smtClean="0">
                <a:solidFill>
                  <a:srgbClr val="1F497D">
                    <a:lumMod val="40000"/>
                    <a:lumOff val="60000"/>
                  </a:srgbClr>
                </a:solidFill>
              </a:rPr>
              <a:t>Two Brain Storming sessions were conducted &amp; research requirements of Construction Industry were identified. </a:t>
            </a:r>
          </a:p>
          <a:p>
            <a:pPr marL="228600" indent="-228600" algn="just">
              <a:buFont typeface="Wingdings" pitchFamily="2" charset="2"/>
              <a:buChar char="§"/>
            </a:pPr>
            <a:r>
              <a:rPr lang="en-US" sz="1600" dirty="0" smtClean="0">
                <a:solidFill>
                  <a:srgbClr val="1F497D">
                    <a:lumMod val="40000"/>
                    <a:lumOff val="60000"/>
                  </a:srgbClr>
                </a:solidFill>
              </a:rPr>
              <a:t>A decision taken to collect available research papers already  published for converting into commercial viable products /processes.   </a:t>
            </a:r>
          </a:p>
          <a:p>
            <a:pPr marL="228600" indent="-228600" algn="just"/>
            <a:endParaRPr lang="en-US" sz="1500" dirty="0" smtClean="0">
              <a:solidFill>
                <a:prstClr val="white"/>
              </a:solidFill>
            </a:endParaRPr>
          </a:p>
          <a:p>
            <a:pPr marL="228600" indent="-228600" algn="just"/>
            <a:endParaRPr lang="en-US" sz="1500" dirty="0" smtClean="0">
              <a:solidFill>
                <a:prstClr val="white"/>
              </a:solidFill>
            </a:endParaRPr>
          </a:p>
          <a:p>
            <a:pPr marL="342900" indent="-342900" algn="just"/>
            <a:endParaRPr lang="en-US" sz="1500" dirty="0" smtClean="0">
              <a:solidFill>
                <a:prstClr val="white"/>
              </a:solidFill>
              <a:cs typeface="Times New Roman" pitchFamily="18" charset="0"/>
            </a:endParaRPr>
          </a:p>
          <a:p>
            <a:pPr marL="228600" indent="-228600" algn="just"/>
            <a:endParaRPr lang="en-US" sz="1500" dirty="0" smtClean="0">
              <a:solidFill>
                <a:prstClr val="white"/>
              </a:solidFill>
            </a:endParaRPr>
          </a:p>
          <a:p>
            <a:endParaRPr lang="en-US" sz="1500" dirty="0" smtClean="0">
              <a:solidFill>
                <a:prstClr val="white"/>
              </a:solidFill>
            </a:endParaRPr>
          </a:p>
          <a:p>
            <a:pPr eaLnBrk="0" fontAlgn="base" hangingPunct="0">
              <a:spcBef>
                <a:spcPct val="20000"/>
              </a:spcBef>
              <a:spcAft>
                <a:spcPct val="0"/>
              </a:spcAft>
              <a:buClr>
                <a:srgbClr val="0BD0D9"/>
              </a:buClr>
              <a:buSzPct val="95000"/>
              <a:buFont typeface="Wingdings 2" pitchFamily="18" charset="2"/>
              <a:buNone/>
              <a:defRPr/>
            </a:pPr>
            <a:endParaRPr lang="en-US" sz="1500" dirty="0">
              <a:solidFill>
                <a:prstClr val="white"/>
              </a:solidFill>
              <a:latin typeface="Arial" pitchFamily="34" charset="0"/>
              <a:cs typeface="Arial" pitchFamily="34" charset="0"/>
            </a:endParaRPr>
          </a:p>
        </p:txBody>
      </p:sp>
      <p:sp>
        <p:nvSpPr>
          <p:cNvPr id="7" name="Rectangle 6"/>
          <p:cNvSpPr/>
          <p:nvPr/>
        </p:nvSpPr>
        <p:spPr>
          <a:xfrm>
            <a:off x="228600" y="0"/>
            <a:ext cx="7620000" cy="369332"/>
          </a:xfrm>
          <a:prstGeom prst="rect">
            <a:avLst/>
          </a:prstGeom>
        </p:spPr>
        <p:txBody>
          <a:bodyPr wrap="square">
            <a:spAutoFit/>
          </a:bodyPr>
          <a:lstStyle/>
          <a:p>
            <a:r>
              <a:rPr lang="en-US" b="1" dirty="0" smtClean="0">
                <a:solidFill>
                  <a:srgbClr val="F79646">
                    <a:lumMod val="40000"/>
                    <a:lumOff val="60000"/>
                  </a:srgbClr>
                </a:solidFill>
                <a:cs typeface="Times New Roman" pitchFamily="18" charset="0"/>
              </a:rPr>
              <a:t>Technology &amp; Research Promotion</a:t>
            </a:r>
          </a:p>
        </p:txBody>
      </p:sp>
      <p:pic>
        <p:nvPicPr>
          <p:cNvPr id="4" name="Picture 4" descr="C:\Users\User\Documents\Desktop\Awards 2015\DHP_7234.jpg"/>
          <p:cNvPicPr>
            <a:picLocks noChangeAspect="1" noChangeArrowheads="1"/>
          </p:cNvPicPr>
          <p:nvPr/>
        </p:nvPicPr>
        <p:blipFill>
          <a:blip r:embed="rId2" cstate="print"/>
          <a:srcRect/>
          <a:stretch>
            <a:fillRect/>
          </a:stretch>
        </p:blipFill>
        <p:spPr bwMode="auto">
          <a:xfrm>
            <a:off x="304800" y="4926052"/>
            <a:ext cx="2963334" cy="1905000"/>
          </a:xfrm>
          <a:prstGeom prst="rect">
            <a:avLst/>
          </a:prstGeom>
          <a:noFill/>
        </p:spPr>
      </p:pic>
      <p:pic>
        <p:nvPicPr>
          <p:cNvPr id="6" name="Picture 3" descr="C:\Users\User\Documents\D (Training)\PPP with Lafarge-NBRO -LCC\IMG_1103.jpg"/>
          <p:cNvPicPr>
            <a:picLocks noChangeAspect="1" noChangeArrowheads="1"/>
          </p:cNvPicPr>
          <p:nvPr/>
        </p:nvPicPr>
        <p:blipFill>
          <a:blip r:embed="rId3" cstate="print"/>
          <a:srcRect/>
          <a:stretch>
            <a:fillRect/>
          </a:stretch>
        </p:blipFill>
        <p:spPr bwMode="auto">
          <a:xfrm>
            <a:off x="3352799" y="4926052"/>
            <a:ext cx="2807367" cy="1905000"/>
          </a:xfrm>
          <a:prstGeom prst="rect">
            <a:avLst/>
          </a:prstGeom>
          <a:noFill/>
        </p:spPr>
      </p:pic>
      <p:pic>
        <p:nvPicPr>
          <p:cNvPr id="8" name="Picture 2" descr="C:\Users\User\Documents\D (Training)\PPP with Lafarge-NBRO -LCC\IMG_1096.jpg"/>
          <p:cNvPicPr>
            <a:picLocks noChangeAspect="1" noChangeArrowheads="1"/>
          </p:cNvPicPr>
          <p:nvPr/>
        </p:nvPicPr>
        <p:blipFill>
          <a:blip r:embed="rId4" cstate="print"/>
          <a:srcRect/>
          <a:stretch>
            <a:fillRect/>
          </a:stretch>
        </p:blipFill>
        <p:spPr bwMode="auto">
          <a:xfrm>
            <a:off x="6324600" y="4926051"/>
            <a:ext cx="2590800" cy="1931949"/>
          </a:xfrm>
          <a:prstGeom prst="rect">
            <a:avLst/>
          </a:prstGeom>
          <a:noFill/>
        </p:spPr>
      </p:pic>
    </p:spTree>
    <p:extLst>
      <p:ext uri="{BB962C8B-B14F-4D97-AF65-F5344CB8AC3E}">
        <p14:creationId xmlns:p14="http://schemas.microsoft.com/office/powerpoint/2010/main" xmlns="" val="3262678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228600"/>
            <a:ext cx="8153400" cy="3754874"/>
          </a:xfrm>
          <a:prstGeom prst="rect">
            <a:avLst/>
          </a:prstGeom>
          <a:noFill/>
        </p:spPr>
        <p:txBody>
          <a:bodyPr wrap="square" rtlCol="0">
            <a:spAutoFit/>
          </a:bodyPr>
          <a:lstStyle/>
          <a:p>
            <a:pPr marL="1379538" indent="-1379538" algn="just">
              <a:tabLst>
                <a:tab pos="854075" algn="l"/>
              </a:tabLst>
            </a:pPr>
            <a:r>
              <a:rPr lang="en-US" sz="2000" b="1" dirty="0">
                <a:solidFill>
                  <a:srgbClr val="FFFF00"/>
                </a:solidFill>
              </a:rPr>
              <a:t>NPC 5 </a:t>
            </a:r>
            <a:r>
              <a:rPr lang="en-US" sz="2000" b="1" dirty="0" smtClean="0">
                <a:solidFill>
                  <a:srgbClr val="FFFF00"/>
                </a:solidFill>
              </a:rPr>
              <a:t>	- 	Establish </a:t>
            </a:r>
            <a:r>
              <a:rPr lang="en-US" sz="2000" b="1" dirty="0">
                <a:solidFill>
                  <a:srgbClr val="FFFF00"/>
                </a:solidFill>
              </a:rPr>
              <a:t>national standards and specifications for the construction </a:t>
            </a:r>
            <a:r>
              <a:rPr lang="en-US" sz="2000" b="1" dirty="0" smtClean="0">
                <a:solidFill>
                  <a:srgbClr val="FFFF00"/>
                </a:solidFill>
              </a:rPr>
              <a:t>Industry</a:t>
            </a:r>
          </a:p>
          <a:p>
            <a:pPr marL="1379538" indent="-1379538" algn="just">
              <a:tabLst>
                <a:tab pos="854075" algn="l"/>
              </a:tabLst>
            </a:pPr>
            <a:endParaRPr lang="en-US" sz="2000" dirty="0">
              <a:solidFill>
                <a:schemeClr val="bg1"/>
              </a:solidFill>
            </a:endParaRPr>
          </a:p>
          <a:p>
            <a:pPr marL="1379538" indent="-1379538">
              <a:tabLst>
                <a:tab pos="854075" algn="l"/>
              </a:tabLst>
            </a:pPr>
            <a:r>
              <a:rPr lang="en-US" sz="2000" b="1" u="sng" dirty="0">
                <a:solidFill>
                  <a:schemeClr val="bg1"/>
                </a:solidFill>
              </a:rPr>
              <a:t>Implementation Mechanism</a:t>
            </a:r>
            <a:r>
              <a:rPr lang="en-US" sz="2000" b="1" u="sng" dirty="0" smtClean="0">
                <a:solidFill>
                  <a:schemeClr val="bg1"/>
                </a:solidFill>
              </a:rPr>
              <a:t>:</a:t>
            </a:r>
          </a:p>
          <a:p>
            <a:endParaRPr lang="en-US" sz="2000" dirty="0">
              <a:solidFill>
                <a:schemeClr val="bg1"/>
              </a:solidFill>
            </a:endParaRPr>
          </a:p>
          <a:p>
            <a:pPr algn="just"/>
            <a:r>
              <a:rPr lang="en-US" sz="2000" dirty="0">
                <a:solidFill>
                  <a:schemeClr val="bg1"/>
                </a:solidFill>
              </a:rPr>
              <a:t>Construction Industry Development Authority will formulate, in consultation with Sri Lanka Standards Institution, National Building Research Organization, and other relevant authorities, standards and national quality specifications applicable to Construction Industry, including standards for Product Conformity of Construction Materials and categorize such standards and specifications as compulsory or voluntary. </a:t>
            </a:r>
          </a:p>
          <a:p>
            <a:endParaRPr lang="en-US" dirty="0">
              <a:solidFill>
                <a:schemeClr val="bg1"/>
              </a:solidFill>
            </a:endParaRPr>
          </a:p>
        </p:txBody>
      </p:sp>
      <p:sp>
        <p:nvSpPr>
          <p:cNvPr id="3" name="TextBox 2"/>
          <p:cNvSpPr txBox="1"/>
          <p:nvPr/>
        </p:nvSpPr>
        <p:spPr>
          <a:xfrm>
            <a:off x="533400" y="5715000"/>
            <a:ext cx="5791200" cy="646331"/>
          </a:xfrm>
          <a:prstGeom prst="rect">
            <a:avLst/>
          </a:prstGeom>
          <a:noFill/>
        </p:spPr>
        <p:txBody>
          <a:bodyPr wrap="square" rtlCol="0">
            <a:spAutoFit/>
          </a:bodyPr>
          <a:lstStyle/>
          <a:p>
            <a:r>
              <a:rPr lang="en-GB" dirty="0" smtClean="0">
                <a:solidFill>
                  <a:schemeClr val="bg1"/>
                </a:solidFill>
              </a:rPr>
              <a:t>Specifications   =  CIDA has published the specification for the building works   CIDA publication no.  SCA /4/1  </a:t>
            </a:r>
            <a:endParaRPr lang="en-GB" dirty="0">
              <a:solidFill>
                <a:schemeClr val="bg1"/>
              </a:solidFill>
            </a:endParaRPr>
          </a:p>
        </p:txBody>
      </p:sp>
      <p:cxnSp>
        <p:nvCxnSpPr>
          <p:cNvPr id="4" name="Straight Connector 3"/>
          <p:cNvCxnSpPr/>
          <p:nvPr/>
        </p:nvCxnSpPr>
        <p:spPr>
          <a:xfrm>
            <a:off x="609600" y="5637212"/>
            <a:ext cx="30480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0" y="-95516"/>
            <a:ext cx="9144000" cy="523220"/>
          </a:xfrm>
          <a:prstGeom prst="rect">
            <a:avLst/>
          </a:prstGeom>
          <a:noFill/>
        </p:spPr>
        <p:txBody>
          <a:bodyPr wrap="square" rtlCol="0">
            <a:spAutoFit/>
          </a:bodyPr>
          <a:lstStyle/>
          <a:p>
            <a:r>
              <a:rPr lang="en-GB" sz="2800" dirty="0" smtClean="0">
                <a:solidFill>
                  <a:srgbClr val="FFFF00"/>
                </a:solidFill>
              </a:rPr>
              <a:t>Material standards = Sri Lanka Standard Institution</a:t>
            </a:r>
            <a:endParaRPr lang="en-GB" sz="2800" dirty="0">
              <a:solidFill>
                <a:srgbClr val="FFFF00"/>
              </a:solidFill>
            </a:endParaRPr>
          </a:p>
        </p:txBody>
      </p:sp>
      <p:sp>
        <p:nvSpPr>
          <p:cNvPr id="3" name="TextBox 2"/>
          <p:cNvSpPr txBox="1"/>
          <p:nvPr/>
        </p:nvSpPr>
        <p:spPr>
          <a:xfrm>
            <a:off x="228600" y="457201"/>
            <a:ext cx="8915400" cy="6486391"/>
          </a:xfrm>
          <a:prstGeom prst="rect">
            <a:avLst/>
          </a:prstGeom>
          <a:noFill/>
        </p:spPr>
        <p:txBody>
          <a:bodyPr wrap="square" rtlCol="0">
            <a:spAutoFit/>
          </a:bodyPr>
          <a:lstStyle/>
          <a:p>
            <a:r>
              <a:rPr lang="en-GB" sz="2400" b="1" dirty="0" smtClean="0">
                <a:solidFill>
                  <a:schemeClr val="bg1"/>
                </a:solidFill>
              </a:rPr>
              <a:t>Cement</a:t>
            </a:r>
          </a:p>
          <a:p>
            <a:endParaRPr lang="en-GB" sz="800" dirty="0" smtClean="0">
              <a:solidFill>
                <a:srgbClr val="FFFF00"/>
              </a:solidFill>
            </a:endParaRPr>
          </a:p>
          <a:p>
            <a:r>
              <a:rPr lang="en-GB" dirty="0" smtClean="0">
                <a:solidFill>
                  <a:schemeClr val="bg1"/>
                </a:solidFill>
              </a:rPr>
              <a:t>Cement shall be from an approved source and shall be one of the following types of cement as specified.</a:t>
            </a:r>
          </a:p>
          <a:p>
            <a:endParaRPr lang="en-GB" sz="1100" dirty="0" smtClean="0">
              <a:solidFill>
                <a:schemeClr val="bg1"/>
              </a:solidFill>
            </a:endParaRPr>
          </a:p>
          <a:p>
            <a:r>
              <a:rPr lang="en-GB" dirty="0" smtClean="0">
                <a:solidFill>
                  <a:schemeClr val="accent1">
                    <a:lumMod val="60000"/>
                    <a:lumOff val="40000"/>
                  </a:schemeClr>
                </a:solidFill>
              </a:rPr>
              <a:t>Type					In accordance with </a:t>
            </a:r>
          </a:p>
          <a:p>
            <a:endParaRPr lang="en-GB" sz="1050" dirty="0" smtClean="0">
              <a:solidFill>
                <a:schemeClr val="bg1"/>
              </a:solidFill>
            </a:endParaRPr>
          </a:p>
          <a:p>
            <a:r>
              <a:rPr lang="en-GB" dirty="0" smtClean="0">
                <a:solidFill>
                  <a:schemeClr val="bg1"/>
                </a:solidFill>
              </a:rPr>
              <a:t>Ordinary Portland Cement			SLS 107</a:t>
            </a:r>
          </a:p>
          <a:p>
            <a:endParaRPr lang="en-GB" sz="700" dirty="0" smtClean="0">
              <a:solidFill>
                <a:schemeClr val="bg1"/>
              </a:solidFill>
            </a:endParaRPr>
          </a:p>
          <a:p>
            <a:r>
              <a:rPr lang="en-GB" dirty="0" smtClean="0">
                <a:solidFill>
                  <a:schemeClr val="bg1"/>
                </a:solidFill>
              </a:rPr>
              <a:t>Rapid Hardening Portland Cement</a:t>
            </a:r>
          </a:p>
          <a:p>
            <a:r>
              <a:rPr lang="en-GB" dirty="0" smtClean="0">
                <a:solidFill>
                  <a:schemeClr val="bg1"/>
                </a:solidFill>
              </a:rPr>
              <a:t>White Portland Cement			BS EN 197 (BS 12)</a:t>
            </a:r>
          </a:p>
          <a:p>
            <a:r>
              <a:rPr lang="en-GB" dirty="0" smtClean="0">
                <a:solidFill>
                  <a:schemeClr val="bg1"/>
                </a:solidFill>
              </a:rPr>
              <a:t>Coloured Portland Cement</a:t>
            </a:r>
          </a:p>
          <a:p>
            <a:endParaRPr lang="en-GB" sz="800" dirty="0" smtClean="0">
              <a:solidFill>
                <a:schemeClr val="bg1"/>
              </a:solidFill>
            </a:endParaRPr>
          </a:p>
          <a:p>
            <a:pPr>
              <a:tabLst>
                <a:tab pos="4572000" algn="l"/>
              </a:tabLst>
            </a:pPr>
            <a:r>
              <a:rPr lang="en-GB" dirty="0" smtClean="0">
                <a:solidFill>
                  <a:schemeClr val="bg1"/>
                </a:solidFill>
              </a:rPr>
              <a:t>Portland Blast Furnace Cement	BS    146</a:t>
            </a:r>
          </a:p>
          <a:p>
            <a:pPr>
              <a:tabLst>
                <a:tab pos="4572000" algn="l"/>
              </a:tabLst>
            </a:pPr>
            <a:r>
              <a:rPr lang="en-GB" dirty="0" smtClean="0">
                <a:solidFill>
                  <a:schemeClr val="bg1"/>
                </a:solidFill>
              </a:rPr>
              <a:t>Low Heat Portland Cement	BS  1370</a:t>
            </a:r>
          </a:p>
          <a:p>
            <a:pPr>
              <a:tabLst>
                <a:tab pos="4572000" algn="l"/>
              </a:tabLst>
            </a:pPr>
            <a:r>
              <a:rPr lang="en-GB" dirty="0" smtClean="0">
                <a:solidFill>
                  <a:schemeClr val="bg1"/>
                </a:solidFill>
              </a:rPr>
              <a:t>Sulphate Resisting Portland Cement	BS  4027</a:t>
            </a:r>
          </a:p>
          <a:p>
            <a:pPr>
              <a:tabLst>
                <a:tab pos="4572000" algn="l"/>
              </a:tabLst>
            </a:pPr>
            <a:r>
              <a:rPr lang="en-GB" dirty="0" smtClean="0">
                <a:solidFill>
                  <a:schemeClr val="bg1"/>
                </a:solidFill>
              </a:rPr>
              <a:t>Low Heat Portland Blast Furnace Cement	BS EN 197 (BS 4246)</a:t>
            </a:r>
          </a:p>
          <a:p>
            <a:pPr>
              <a:tabLst>
                <a:tab pos="4572000" algn="l"/>
              </a:tabLst>
            </a:pPr>
            <a:r>
              <a:rPr lang="en-GB" dirty="0" smtClean="0">
                <a:solidFill>
                  <a:schemeClr val="bg1"/>
                </a:solidFill>
              </a:rPr>
              <a:t>Super Sulphated Cement	BS 4248</a:t>
            </a:r>
          </a:p>
          <a:p>
            <a:pPr>
              <a:tabLst>
                <a:tab pos="4572000" algn="l"/>
              </a:tabLst>
            </a:pPr>
            <a:endParaRPr lang="en-GB" sz="1000" dirty="0" smtClean="0">
              <a:solidFill>
                <a:schemeClr val="bg1"/>
              </a:solidFill>
            </a:endParaRPr>
          </a:p>
          <a:p>
            <a:pPr>
              <a:tabLst>
                <a:tab pos="4572000" algn="l"/>
              </a:tabLst>
            </a:pPr>
            <a:r>
              <a:rPr lang="en-GB" dirty="0" smtClean="0">
                <a:solidFill>
                  <a:schemeClr val="bg1"/>
                </a:solidFill>
              </a:rPr>
              <a:t>Ultra High Early Strength Portland Cement	The requirements for physical </a:t>
            </a:r>
          </a:p>
          <a:p>
            <a:pPr>
              <a:tabLst>
                <a:tab pos="4572000" algn="l"/>
              </a:tabLst>
            </a:pPr>
            <a:r>
              <a:rPr lang="en-GB" dirty="0" smtClean="0">
                <a:solidFill>
                  <a:schemeClr val="bg1"/>
                </a:solidFill>
              </a:rPr>
              <a:t>Water Repellent Portland Cement	properties for Ordinary Portland Cement</a:t>
            </a:r>
          </a:p>
          <a:p>
            <a:pPr>
              <a:tabLst>
                <a:tab pos="4572000" algn="l"/>
              </a:tabLst>
            </a:pPr>
            <a:r>
              <a:rPr lang="en-GB" dirty="0" smtClean="0">
                <a:solidFill>
                  <a:schemeClr val="bg1"/>
                </a:solidFill>
              </a:rPr>
              <a:t>Hydro-phobic Portland Cement	given in SLS 107 or BS EN 197 (BS 12)</a:t>
            </a:r>
          </a:p>
          <a:p>
            <a:pPr>
              <a:tabLst>
                <a:tab pos="4572000" algn="l"/>
              </a:tabLst>
            </a:pPr>
            <a:endParaRPr lang="en-GB" sz="900" dirty="0" smtClean="0">
              <a:solidFill>
                <a:srgbClr val="FFFF00"/>
              </a:solidFill>
            </a:endParaRPr>
          </a:p>
          <a:p>
            <a:pPr>
              <a:tabLst>
                <a:tab pos="4572000" algn="l"/>
              </a:tabLst>
            </a:pPr>
            <a:r>
              <a:rPr lang="en-GB" dirty="0" smtClean="0">
                <a:solidFill>
                  <a:schemeClr val="bg1"/>
                </a:solidFill>
              </a:rPr>
              <a:t>Portland Lime Stone Cement	SLS 1253</a:t>
            </a:r>
          </a:p>
          <a:p>
            <a:pPr>
              <a:tabLst>
                <a:tab pos="4572000" algn="l"/>
              </a:tabLst>
            </a:pPr>
            <a:endParaRPr lang="en-GB" sz="300" dirty="0" smtClean="0">
              <a:solidFill>
                <a:schemeClr val="bg1"/>
              </a:solidFill>
            </a:endParaRPr>
          </a:p>
          <a:p>
            <a:pPr>
              <a:tabLst>
                <a:tab pos="4572000" algn="l"/>
              </a:tabLst>
            </a:pPr>
            <a:r>
              <a:rPr lang="en-GB" dirty="0" smtClean="0">
                <a:solidFill>
                  <a:schemeClr val="bg1"/>
                </a:solidFill>
              </a:rPr>
              <a:t>Blended Hydraulic Cement	SLS 1247</a:t>
            </a:r>
          </a:p>
          <a:p>
            <a:pPr>
              <a:tabLst>
                <a:tab pos="4572000" algn="l"/>
              </a:tabLst>
            </a:pPr>
            <a:endParaRPr lang="en-GB" sz="100" dirty="0" smtClean="0">
              <a:solidFill>
                <a:schemeClr val="bg1"/>
              </a:solidFill>
            </a:endParaRPr>
          </a:p>
          <a:p>
            <a:pPr>
              <a:tabLst>
                <a:tab pos="4572000" algn="l"/>
              </a:tabLst>
            </a:pPr>
            <a:r>
              <a:rPr lang="en-GB" dirty="0" smtClean="0">
                <a:solidFill>
                  <a:schemeClr val="bg1"/>
                </a:solidFill>
              </a:rPr>
              <a:t>Masonry Cement	SLS 515</a:t>
            </a:r>
            <a:endParaRPr lang="en-GB" dirty="0">
              <a:solidFill>
                <a:srgbClr val="FFFF00"/>
              </a:solidFill>
            </a:endParaRPr>
          </a:p>
        </p:txBody>
      </p:sp>
      <p:sp>
        <p:nvSpPr>
          <p:cNvPr id="5" name="Right Brace 4"/>
          <p:cNvSpPr/>
          <p:nvPr/>
        </p:nvSpPr>
        <p:spPr>
          <a:xfrm>
            <a:off x="3810000" y="2590800"/>
            <a:ext cx="152400" cy="76200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38100">
                <a:solidFill>
                  <a:schemeClr val="tx1"/>
                </a:solidFill>
              </a:ln>
            </a:endParaRPr>
          </a:p>
        </p:txBody>
      </p:sp>
      <p:sp>
        <p:nvSpPr>
          <p:cNvPr id="6" name="Right Brace 5"/>
          <p:cNvSpPr/>
          <p:nvPr/>
        </p:nvSpPr>
        <p:spPr>
          <a:xfrm>
            <a:off x="4343400" y="5105400"/>
            <a:ext cx="152400" cy="76200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xmlns="" val="27553826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01862"/>
          </a:xfrm>
          <a:prstGeom prst="rect">
            <a:avLst/>
          </a:prstGeom>
          <a:noFill/>
        </p:spPr>
        <p:txBody>
          <a:bodyPr wrap="square" rtlCol="0">
            <a:spAutoFit/>
          </a:bodyPr>
          <a:lstStyle/>
          <a:p>
            <a:r>
              <a:rPr lang="en-GB" sz="2800" b="1" dirty="0" smtClean="0">
                <a:solidFill>
                  <a:srgbClr val="FFFF00"/>
                </a:solidFill>
              </a:rPr>
              <a:t>Steel Reinforcement</a:t>
            </a:r>
          </a:p>
          <a:p>
            <a:endParaRPr lang="en-GB" sz="2400" dirty="0" smtClean="0">
              <a:solidFill>
                <a:srgbClr val="FFFF00"/>
              </a:solidFill>
            </a:endParaRPr>
          </a:p>
          <a:p>
            <a:r>
              <a:rPr lang="en-GB" sz="2400" dirty="0" smtClean="0">
                <a:solidFill>
                  <a:schemeClr val="bg1"/>
                </a:solidFill>
              </a:rPr>
              <a:t>The reinforcement shall be :</a:t>
            </a:r>
          </a:p>
          <a:p>
            <a:endParaRPr lang="en-GB" sz="2400" dirty="0" smtClean="0">
              <a:solidFill>
                <a:srgbClr val="FFFF00"/>
              </a:solidFill>
            </a:endParaRPr>
          </a:p>
          <a:p>
            <a:pPr marL="914400" indent="-574675">
              <a:buAutoNum type="arabicPeriod"/>
              <a:tabLst>
                <a:tab pos="914400" algn="l"/>
                <a:tab pos="6637338" algn="l"/>
                <a:tab pos="7094538" algn="l"/>
              </a:tabLst>
            </a:pPr>
            <a:r>
              <a:rPr lang="en-GB" sz="2400" dirty="0" smtClean="0">
                <a:solidFill>
                  <a:schemeClr val="bg1"/>
                </a:solidFill>
              </a:rPr>
              <a:t>Hot rolled mild  steel round bars  </a:t>
            </a:r>
          </a:p>
          <a:p>
            <a:pPr marL="914400" indent="-574675">
              <a:tabLst>
                <a:tab pos="914400" algn="l"/>
                <a:tab pos="6637338" algn="l"/>
                <a:tab pos="7094538" algn="l"/>
              </a:tabLst>
            </a:pPr>
            <a:r>
              <a:rPr lang="en-GB" sz="2400" dirty="0" smtClean="0">
                <a:solidFill>
                  <a:schemeClr val="bg1"/>
                </a:solidFill>
              </a:rPr>
              <a:t>	for concrete reinforcement	-	SLS    26</a:t>
            </a:r>
          </a:p>
          <a:p>
            <a:pPr marL="914400" indent="-574675">
              <a:tabLst>
                <a:tab pos="914400" algn="l"/>
                <a:tab pos="6637338" algn="l"/>
                <a:tab pos="7094538" algn="l"/>
              </a:tabLst>
            </a:pPr>
            <a:endParaRPr lang="en-GB" sz="2400" dirty="0" smtClean="0">
              <a:solidFill>
                <a:schemeClr val="bg1"/>
              </a:solidFill>
            </a:endParaRPr>
          </a:p>
          <a:p>
            <a:pPr marL="914400" indent="-574675">
              <a:tabLst>
                <a:tab pos="914400" algn="l"/>
                <a:tab pos="6637338" algn="l"/>
                <a:tab pos="7094538" algn="l"/>
              </a:tabLst>
            </a:pPr>
            <a:r>
              <a:rPr lang="en-GB" sz="2400" dirty="0" smtClean="0">
                <a:solidFill>
                  <a:schemeClr val="bg1"/>
                </a:solidFill>
              </a:rPr>
              <a:t>2.	Hot rolled high yield steel bars </a:t>
            </a:r>
          </a:p>
          <a:p>
            <a:pPr marL="914400" lvl="1" indent="-574675">
              <a:tabLst>
                <a:tab pos="914400" algn="l"/>
                <a:tab pos="6637338" algn="l"/>
                <a:tab pos="7094538" algn="l"/>
              </a:tabLst>
            </a:pPr>
            <a:r>
              <a:rPr lang="en-GB" sz="2400" dirty="0" smtClean="0">
                <a:solidFill>
                  <a:schemeClr val="bg1"/>
                </a:solidFill>
              </a:rPr>
              <a:t>	for concrete reinforcement	-	BS  4449</a:t>
            </a:r>
          </a:p>
          <a:p>
            <a:pPr marL="914400" lvl="1" indent="-574675">
              <a:tabLst>
                <a:tab pos="914400" algn="l"/>
                <a:tab pos="6637338" algn="l"/>
                <a:tab pos="7094538" algn="l"/>
              </a:tabLst>
            </a:pPr>
            <a:endParaRPr lang="en-GB" sz="2400" dirty="0" smtClean="0">
              <a:solidFill>
                <a:schemeClr val="bg1"/>
              </a:solidFill>
            </a:endParaRPr>
          </a:p>
          <a:p>
            <a:pPr marL="914400" indent="-574675">
              <a:buAutoNum type="arabicPeriod" startAt="3"/>
              <a:tabLst>
                <a:tab pos="914400" algn="l"/>
                <a:tab pos="6637338" algn="l"/>
                <a:tab pos="7094538" algn="l"/>
              </a:tabLst>
            </a:pPr>
            <a:r>
              <a:rPr lang="en-GB" sz="2400" dirty="0" smtClean="0">
                <a:solidFill>
                  <a:schemeClr val="bg1"/>
                </a:solidFill>
              </a:rPr>
              <a:t>Ribbed steel bars for the </a:t>
            </a:r>
          </a:p>
          <a:p>
            <a:pPr marL="914400" indent="-574675">
              <a:tabLst>
                <a:tab pos="914400" algn="l"/>
                <a:tab pos="6637338" algn="l"/>
                <a:tab pos="7094538" algn="l"/>
              </a:tabLst>
            </a:pPr>
            <a:r>
              <a:rPr lang="en-GB" sz="2400" dirty="0" smtClean="0">
                <a:solidFill>
                  <a:schemeClr val="bg1"/>
                </a:solidFill>
              </a:rPr>
              <a:t>	reinforcement of concrete	-	SLS   375</a:t>
            </a:r>
          </a:p>
          <a:p>
            <a:pPr marL="914400" indent="-574675">
              <a:tabLst>
                <a:tab pos="914400" algn="l"/>
                <a:tab pos="6637338" algn="l"/>
                <a:tab pos="7094538" algn="l"/>
              </a:tabLst>
            </a:pPr>
            <a:endParaRPr lang="en-GB" sz="2400" dirty="0" smtClean="0">
              <a:solidFill>
                <a:schemeClr val="bg1"/>
              </a:solidFill>
            </a:endParaRPr>
          </a:p>
          <a:p>
            <a:pPr marL="914400" indent="-574675">
              <a:buAutoNum type="arabicPeriod" startAt="4"/>
              <a:tabLst>
                <a:tab pos="914400" algn="l"/>
                <a:tab pos="6637338" algn="l"/>
                <a:tab pos="7094538" algn="l"/>
              </a:tabLst>
            </a:pPr>
            <a:r>
              <a:rPr lang="en-GB" sz="2400" dirty="0" smtClean="0">
                <a:solidFill>
                  <a:schemeClr val="bg1"/>
                </a:solidFill>
              </a:rPr>
              <a:t>Hard drawn mild steel wire for</a:t>
            </a:r>
          </a:p>
          <a:p>
            <a:pPr marL="914400" indent="-574675">
              <a:tabLst>
                <a:tab pos="914400" algn="l"/>
                <a:tab pos="6637338" algn="l"/>
                <a:tab pos="7094538" algn="l"/>
              </a:tabLst>
            </a:pPr>
            <a:r>
              <a:rPr lang="en-GB" sz="2400" dirty="0" smtClean="0">
                <a:solidFill>
                  <a:schemeClr val="bg1"/>
                </a:solidFill>
              </a:rPr>
              <a:t>	the reinforcement of concrete	-	BS  4482</a:t>
            </a:r>
          </a:p>
          <a:p>
            <a:pPr marL="914400" indent="-574675">
              <a:tabLst>
                <a:tab pos="914400" algn="l"/>
                <a:tab pos="6637338" algn="l"/>
                <a:tab pos="7094538" algn="l"/>
              </a:tabLst>
            </a:pPr>
            <a:endParaRPr lang="en-GB" sz="2400" dirty="0" smtClean="0">
              <a:solidFill>
                <a:schemeClr val="bg1"/>
              </a:solidFill>
            </a:endParaRPr>
          </a:p>
          <a:p>
            <a:pPr marL="914400" indent="-574675">
              <a:tabLst>
                <a:tab pos="914400" algn="l"/>
                <a:tab pos="6637338" algn="l"/>
                <a:tab pos="7094538" algn="l"/>
              </a:tabLst>
            </a:pPr>
            <a:r>
              <a:rPr lang="en-GB" sz="2400" dirty="0" smtClean="0">
                <a:solidFill>
                  <a:schemeClr val="bg1"/>
                </a:solidFill>
              </a:rPr>
              <a:t>5.	Steel fabric for reinforcement  of concrete	-	SLS     95</a:t>
            </a:r>
            <a:r>
              <a:rPr lang="en-GB" sz="2400" dirty="0" smtClean="0">
                <a:solidFill>
                  <a:srgbClr val="FFFF00"/>
                </a:solidFill>
              </a:rPr>
              <a:t>		 </a:t>
            </a:r>
            <a:endParaRPr lang="en-GB" sz="2400" dirty="0">
              <a:solidFill>
                <a:srgbClr val="FFFF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 y="330708"/>
          <a:ext cx="9144001" cy="6169152"/>
        </p:xfrm>
        <a:graphic>
          <a:graphicData uri="http://schemas.openxmlformats.org/drawingml/2006/table">
            <a:tbl>
              <a:tblPr>
                <a:tableStyleId>{3C2FFA5D-87B4-456A-9821-1D502468CF0F}</a:tableStyleId>
              </a:tblPr>
              <a:tblGrid>
                <a:gridCol w="782456"/>
                <a:gridCol w="1227382"/>
                <a:gridCol w="3095562"/>
                <a:gridCol w="4038601"/>
              </a:tblGrid>
              <a:tr h="269358">
                <a:tc>
                  <a:txBody>
                    <a:bodyPr/>
                    <a:lstStyle/>
                    <a:p>
                      <a:pPr marL="0" marR="0" algn="ctr">
                        <a:lnSpc>
                          <a:spcPct val="115000"/>
                        </a:lnSpc>
                        <a:spcBef>
                          <a:spcPts val="0"/>
                        </a:spcBef>
                        <a:spcAft>
                          <a:spcPts val="0"/>
                        </a:spcAft>
                      </a:pPr>
                      <a:r>
                        <a:rPr lang="en-US" sz="1600" b="1" dirty="0"/>
                        <a:t>Serial No.</a:t>
                      </a:r>
                      <a:endParaRPr lang="en-US" sz="1600" b="1" dirty="0">
                        <a:latin typeface="Calibri"/>
                        <a:ea typeface="Calibri"/>
                        <a:cs typeface="Latha"/>
                      </a:endParaRPr>
                    </a:p>
                  </a:txBody>
                  <a:tcPr marL="33621" marR="33621" marT="0" marB="0"/>
                </a:tc>
                <a:tc>
                  <a:txBody>
                    <a:bodyPr/>
                    <a:lstStyle/>
                    <a:p>
                      <a:pPr marL="0" marR="0" algn="ctr">
                        <a:lnSpc>
                          <a:spcPct val="115000"/>
                        </a:lnSpc>
                        <a:spcBef>
                          <a:spcPts val="0"/>
                        </a:spcBef>
                        <a:spcAft>
                          <a:spcPts val="0"/>
                        </a:spcAft>
                      </a:pPr>
                      <a:r>
                        <a:rPr lang="en-US" sz="1600" b="1"/>
                        <a:t>HS Codes</a:t>
                      </a:r>
                      <a:endParaRPr lang="en-US" sz="1600" b="1">
                        <a:latin typeface="Calibri"/>
                        <a:ea typeface="Calibri"/>
                        <a:cs typeface="Latha"/>
                      </a:endParaRPr>
                    </a:p>
                  </a:txBody>
                  <a:tcPr marL="33621" marR="33621" marT="0" marB="0"/>
                </a:tc>
                <a:tc>
                  <a:txBody>
                    <a:bodyPr/>
                    <a:lstStyle/>
                    <a:p>
                      <a:pPr marL="0" marR="0" algn="ctr">
                        <a:lnSpc>
                          <a:spcPct val="115000"/>
                        </a:lnSpc>
                        <a:spcBef>
                          <a:spcPts val="0"/>
                        </a:spcBef>
                        <a:spcAft>
                          <a:spcPts val="0"/>
                        </a:spcAft>
                      </a:pPr>
                      <a:r>
                        <a:rPr lang="en-US" sz="1600" b="1"/>
                        <a:t>Article Column III</a:t>
                      </a:r>
                      <a:endParaRPr lang="en-US" sz="1600" b="1">
                        <a:latin typeface="Calibri"/>
                        <a:ea typeface="Calibri"/>
                        <a:cs typeface="Latha"/>
                      </a:endParaRPr>
                    </a:p>
                  </a:txBody>
                  <a:tcPr marL="33621" marR="33621" marT="0" marB="0"/>
                </a:tc>
                <a:tc>
                  <a:txBody>
                    <a:bodyPr/>
                    <a:lstStyle/>
                    <a:p>
                      <a:pPr marL="0" marR="0" algn="ctr">
                        <a:lnSpc>
                          <a:spcPct val="115000"/>
                        </a:lnSpc>
                        <a:spcBef>
                          <a:spcPts val="0"/>
                        </a:spcBef>
                        <a:spcAft>
                          <a:spcPts val="0"/>
                        </a:spcAft>
                      </a:pPr>
                      <a:r>
                        <a:rPr lang="en-US" sz="1600" b="1" dirty="0"/>
                        <a:t>Sri Lanka Standard Column IV</a:t>
                      </a:r>
                      <a:endParaRPr lang="en-US" sz="1600" b="1" dirty="0">
                        <a:latin typeface="Calibri"/>
                        <a:ea typeface="Calibri"/>
                        <a:cs typeface="Latha"/>
                      </a:endParaRPr>
                    </a:p>
                  </a:txBody>
                  <a:tcPr marL="33621" marR="33621" marT="0" marB="0"/>
                </a:tc>
              </a:tr>
              <a:tr h="538716">
                <a:tc>
                  <a:txBody>
                    <a:bodyPr/>
                    <a:lstStyle/>
                    <a:p>
                      <a:pPr marL="0" marR="0" algn="ctr">
                        <a:lnSpc>
                          <a:spcPct val="115000"/>
                        </a:lnSpc>
                        <a:spcBef>
                          <a:spcPts val="0"/>
                        </a:spcBef>
                        <a:spcAft>
                          <a:spcPts val="0"/>
                        </a:spcAft>
                      </a:pPr>
                      <a:r>
                        <a:rPr lang="en-US" sz="1600" dirty="0" smtClean="0"/>
                        <a:t>1</a:t>
                      </a:r>
                      <a:endParaRPr lang="en-US" sz="1600" dirty="0">
                        <a:latin typeface="Calibri"/>
                        <a:ea typeface="Calibri"/>
                        <a:cs typeface="Latha"/>
                      </a:endParaRPr>
                    </a:p>
                  </a:txBody>
                  <a:tcPr marL="33621" marR="33621" marT="0" marB="0"/>
                </a:tc>
                <a:tc>
                  <a:txBody>
                    <a:bodyPr/>
                    <a:lstStyle/>
                    <a:p>
                      <a:pPr marL="0" marR="0">
                        <a:lnSpc>
                          <a:spcPct val="115000"/>
                        </a:lnSpc>
                        <a:spcBef>
                          <a:spcPts val="0"/>
                        </a:spcBef>
                        <a:spcAft>
                          <a:spcPts val="0"/>
                        </a:spcAft>
                      </a:pPr>
                      <a:r>
                        <a:rPr lang="en-US" sz="1600"/>
                        <a:t>2523.21</a:t>
                      </a:r>
                    </a:p>
                    <a:p>
                      <a:pPr marL="0" marR="0">
                        <a:lnSpc>
                          <a:spcPct val="115000"/>
                        </a:lnSpc>
                        <a:spcBef>
                          <a:spcPts val="0"/>
                        </a:spcBef>
                        <a:spcAft>
                          <a:spcPts val="0"/>
                        </a:spcAft>
                      </a:pPr>
                      <a:r>
                        <a:rPr lang="en-US" sz="1600"/>
                        <a:t>2523.29.10</a:t>
                      </a:r>
                    </a:p>
                    <a:p>
                      <a:pPr marL="0" marR="0">
                        <a:lnSpc>
                          <a:spcPct val="115000"/>
                        </a:lnSpc>
                        <a:spcBef>
                          <a:spcPts val="0"/>
                        </a:spcBef>
                        <a:spcAft>
                          <a:spcPts val="0"/>
                        </a:spcAft>
                      </a:pPr>
                      <a:r>
                        <a:rPr lang="en-US" sz="1600"/>
                        <a:t>2523.29.20</a:t>
                      </a:r>
                    </a:p>
                    <a:p>
                      <a:pPr marL="0" marR="0">
                        <a:lnSpc>
                          <a:spcPct val="115000"/>
                        </a:lnSpc>
                        <a:spcBef>
                          <a:spcPts val="0"/>
                        </a:spcBef>
                        <a:spcAft>
                          <a:spcPts val="0"/>
                        </a:spcAft>
                      </a:pPr>
                      <a:r>
                        <a:rPr lang="en-US" sz="1600"/>
                        <a:t>2523.29.30</a:t>
                      </a:r>
                      <a:endParaRPr lang="en-US" sz="1600">
                        <a:latin typeface="Calibri"/>
                        <a:ea typeface="Calibri"/>
                        <a:cs typeface="Latha"/>
                      </a:endParaRPr>
                    </a:p>
                  </a:txBody>
                  <a:tcPr marL="33621" marR="33621" marT="0" marB="0"/>
                </a:tc>
                <a:tc>
                  <a:txBody>
                    <a:bodyPr/>
                    <a:lstStyle/>
                    <a:p>
                      <a:pPr marL="0" marR="0">
                        <a:lnSpc>
                          <a:spcPct val="115000"/>
                        </a:lnSpc>
                        <a:spcBef>
                          <a:spcPts val="0"/>
                        </a:spcBef>
                        <a:spcAft>
                          <a:spcPts val="0"/>
                        </a:spcAft>
                      </a:pPr>
                      <a:r>
                        <a:rPr lang="en-US" sz="1600"/>
                        <a:t>Ordinary Portland Cement</a:t>
                      </a:r>
                      <a:endParaRPr lang="en-US" sz="1600">
                        <a:latin typeface="Calibri"/>
                        <a:ea typeface="Calibri"/>
                        <a:cs typeface="Latha"/>
                      </a:endParaRPr>
                    </a:p>
                  </a:txBody>
                  <a:tcPr marL="33621" marR="33621" marT="0" marB="0"/>
                </a:tc>
                <a:tc>
                  <a:txBody>
                    <a:bodyPr/>
                    <a:lstStyle/>
                    <a:p>
                      <a:pPr marL="0" marR="0">
                        <a:lnSpc>
                          <a:spcPct val="115000"/>
                        </a:lnSpc>
                        <a:spcBef>
                          <a:spcPts val="0"/>
                        </a:spcBef>
                        <a:spcAft>
                          <a:spcPts val="0"/>
                        </a:spcAft>
                      </a:pPr>
                      <a:r>
                        <a:rPr lang="en-US" sz="1600" dirty="0"/>
                        <a:t>SLS 107 Specification for Ordinary Portland Cement</a:t>
                      </a:r>
                      <a:endParaRPr lang="en-US" sz="1600" dirty="0">
                        <a:latin typeface="Calibri"/>
                        <a:ea typeface="Calibri"/>
                        <a:cs typeface="Latha"/>
                      </a:endParaRPr>
                    </a:p>
                  </a:txBody>
                  <a:tcPr marL="33621" marR="33621" marT="0" marB="0"/>
                </a:tc>
              </a:tr>
              <a:tr h="808075">
                <a:tc>
                  <a:txBody>
                    <a:bodyPr/>
                    <a:lstStyle/>
                    <a:p>
                      <a:pPr marL="0" marR="0" algn="ctr">
                        <a:lnSpc>
                          <a:spcPct val="115000"/>
                        </a:lnSpc>
                        <a:spcBef>
                          <a:spcPts val="0"/>
                        </a:spcBef>
                        <a:spcAft>
                          <a:spcPts val="0"/>
                        </a:spcAft>
                      </a:pPr>
                      <a:r>
                        <a:rPr lang="en-US" sz="1600" dirty="0" smtClean="0"/>
                        <a:t>2</a:t>
                      </a:r>
                      <a:endParaRPr lang="en-US" sz="1600" dirty="0">
                        <a:latin typeface="Calibri"/>
                        <a:ea typeface="Calibri"/>
                        <a:cs typeface="Latha"/>
                      </a:endParaRPr>
                    </a:p>
                  </a:txBody>
                  <a:tcPr marL="33621" marR="33621" marT="0" marB="0"/>
                </a:tc>
                <a:tc>
                  <a:txBody>
                    <a:bodyPr/>
                    <a:lstStyle/>
                    <a:p>
                      <a:pPr marL="0" marR="0">
                        <a:lnSpc>
                          <a:spcPct val="115000"/>
                        </a:lnSpc>
                        <a:spcBef>
                          <a:spcPts val="0"/>
                        </a:spcBef>
                        <a:spcAft>
                          <a:spcPts val="0"/>
                        </a:spcAft>
                      </a:pPr>
                      <a:r>
                        <a:rPr lang="en-US" sz="1600"/>
                        <a:t>3917.23</a:t>
                      </a:r>
                      <a:endParaRPr lang="en-US" sz="1600">
                        <a:latin typeface="Calibri"/>
                        <a:ea typeface="Calibri"/>
                        <a:cs typeface="Latha"/>
                      </a:endParaRPr>
                    </a:p>
                  </a:txBody>
                  <a:tcPr marL="33621" marR="33621" marT="0" marB="0"/>
                </a:tc>
                <a:tc>
                  <a:txBody>
                    <a:bodyPr/>
                    <a:lstStyle/>
                    <a:p>
                      <a:pPr marL="0" marR="0">
                        <a:lnSpc>
                          <a:spcPct val="115000"/>
                        </a:lnSpc>
                        <a:spcBef>
                          <a:spcPts val="0"/>
                        </a:spcBef>
                        <a:spcAft>
                          <a:spcPts val="0"/>
                        </a:spcAft>
                      </a:pPr>
                      <a:r>
                        <a:rPr lang="en-US" sz="1600" dirty="0"/>
                        <a:t>Conduits for Electrical Installation</a:t>
                      </a:r>
                      <a:endParaRPr lang="en-US" sz="1600" dirty="0">
                        <a:latin typeface="Calibri"/>
                        <a:ea typeface="Calibri"/>
                        <a:cs typeface="Latha"/>
                      </a:endParaRPr>
                    </a:p>
                  </a:txBody>
                  <a:tcPr marL="33621" marR="33621" marT="0" marB="0"/>
                </a:tc>
                <a:tc>
                  <a:txBody>
                    <a:bodyPr/>
                    <a:lstStyle/>
                    <a:p>
                      <a:pPr marL="0" marR="0">
                        <a:lnSpc>
                          <a:spcPct val="115000"/>
                        </a:lnSpc>
                        <a:spcBef>
                          <a:spcPts val="0"/>
                        </a:spcBef>
                        <a:spcAft>
                          <a:spcPts val="0"/>
                        </a:spcAft>
                      </a:pPr>
                      <a:r>
                        <a:rPr lang="en-US" sz="1600"/>
                        <a:t>SLS 993 Specification for conduit systems for cable Management </a:t>
                      </a:r>
                    </a:p>
                    <a:p>
                      <a:pPr marL="0" marR="0">
                        <a:lnSpc>
                          <a:spcPct val="115000"/>
                        </a:lnSpc>
                        <a:spcBef>
                          <a:spcPts val="0"/>
                        </a:spcBef>
                        <a:spcAft>
                          <a:spcPts val="0"/>
                        </a:spcAft>
                      </a:pPr>
                      <a:r>
                        <a:rPr lang="en-US" sz="1600"/>
                        <a:t>Part 1 General Requirements</a:t>
                      </a:r>
                    </a:p>
                    <a:p>
                      <a:pPr marL="0" marR="0">
                        <a:lnSpc>
                          <a:spcPct val="115000"/>
                        </a:lnSpc>
                        <a:spcBef>
                          <a:spcPts val="0"/>
                        </a:spcBef>
                        <a:spcAft>
                          <a:spcPts val="0"/>
                        </a:spcAft>
                      </a:pPr>
                      <a:r>
                        <a:rPr lang="en-US" sz="1600"/>
                        <a:t>Part 2 Rigid Conduit of Systems</a:t>
                      </a:r>
                    </a:p>
                    <a:p>
                      <a:pPr marL="0" marR="0">
                        <a:lnSpc>
                          <a:spcPct val="115000"/>
                        </a:lnSpc>
                        <a:spcBef>
                          <a:spcPts val="0"/>
                        </a:spcBef>
                        <a:spcAft>
                          <a:spcPts val="0"/>
                        </a:spcAft>
                      </a:pPr>
                      <a:r>
                        <a:rPr lang="en-US" sz="1600"/>
                        <a:t>Part 3 Pliable Conduit Systems</a:t>
                      </a:r>
                    </a:p>
                    <a:p>
                      <a:pPr marL="0" marR="0">
                        <a:lnSpc>
                          <a:spcPct val="115000"/>
                        </a:lnSpc>
                        <a:spcBef>
                          <a:spcPts val="0"/>
                        </a:spcBef>
                        <a:spcAft>
                          <a:spcPts val="0"/>
                        </a:spcAft>
                      </a:pPr>
                      <a:r>
                        <a:rPr lang="en-US" sz="1600"/>
                        <a:t>Part 4 Flexible Conduit Systems</a:t>
                      </a:r>
                      <a:endParaRPr lang="en-US" sz="1600">
                        <a:latin typeface="Calibri"/>
                        <a:ea typeface="Calibri"/>
                        <a:cs typeface="Latha"/>
                      </a:endParaRPr>
                    </a:p>
                  </a:txBody>
                  <a:tcPr marL="33621" marR="33621" marT="0" marB="0"/>
                </a:tc>
              </a:tr>
              <a:tr h="673395">
                <a:tc>
                  <a:txBody>
                    <a:bodyPr/>
                    <a:lstStyle/>
                    <a:p>
                      <a:pPr marL="0" marR="0" algn="ctr">
                        <a:lnSpc>
                          <a:spcPct val="115000"/>
                        </a:lnSpc>
                        <a:spcBef>
                          <a:spcPts val="0"/>
                        </a:spcBef>
                        <a:spcAft>
                          <a:spcPts val="0"/>
                        </a:spcAft>
                      </a:pPr>
                      <a:r>
                        <a:rPr lang="en-US" sz="1600" dirty="0" smtClean="0"/>
                        <a:t>3</a:t>
                      </a:r>
                      <a:endParaRPr lang="en-US" sz="1600" dirty="0">
                        <a:latin typeface="Calibri"/>
                        <a:ea typeface="Calibri"/>
                        <a:cs typeface="Latha"/>
                      </a:endParaRPr>
                    </a:p>
                  </a:txBody>
                  <a:tcPr marL="33621" marR="33621" marT="0" marB="0"/>
                </a:tc>
                <a:tc>
                  <a:txBody>
                    <a:bodyPr/>
                    <a:lstStyle/>
                    <a:p>
                      <a:pPr marL="0" marR="0">
                        <a:lnSpc>
                          <a:spcPct val="115000"/>
                        </a:lnSpc>
                        <a:spcBef>
                          <a:spcPts val="0"/>
                        </a:spcBef>
                        <a:spcAft>
                          <a:spcPts val="0"/>
                        </a:spcAft>
                      </a:pPr>
                      <a:r>
                        <a:rPr lang="en-US" sz="1600"/>
                        <a:t>3917.23</a:t>
                      </a:r>
                      <a:endParaRPr lang="en-US" sz="1600">
                        <a:latin typeface="Calibri"/>
                        <a:ea typeface="Calibri"/>
                        <a:cs typeface="Latha"/>
                      </a:endParaRPr>
                    </a:p>
                  </a:txBody>
                  <a:tcPr marL="33621" marR="33621" marT="0" marB="0"/>
                </a:tc>
                <a:tc>
                  <a:txBody>
                    <a:bodyPr/>
                    <a:lstStyle/>
                    <a:p>
                      <a:pPr marL="0" marR="0">
                        <a:lnSpc>
                          <a:spcPct val="115000"/>
                        </a:lnSpc>
                        <a:spcBef>
                          <a:spcPts val="0"/>
                        </a:spcBef>
                        <a:spcAft>
                          <a:spcPts val="0"/>
                        </a:spcAft>
                      </a:pPr>
                      <a:r>
                        <a:rPr lang="en-US" sz="1600" dirty="0"/>
                        <a:t>PVC-U (</a:t>
                      </a:r>
                      <a:r>
                        <a:rPr lang="en-US" sz="1600" dirty="0" err="1"/>
                        <a:t>unplasticized</a:t>
                      </a:r>
                      <a:r>
                        <a:rPr lang="en-US" sz="1600" dirty="0"/>
                        <a:t> poly </a:t>
                      </a:r>
                      <a:r>
                        <a:rPr lang="en-US" sz="1600" dirty="0" smtClean="0"/>
                        <a:t>(vinyl </a:t>
                      </a:r>
                      <a:r>
                        <a:rPr lang="en-US" sz="1600" dirty="0"/>
                        <a:t>chloride )) pipes for water supply and buried and above ground drainage and sewerage under pressure</a:t>
                      </a:r>
                      <a:endParaRPr lang="en-US" sz="1600" dirty="0">
                        <a:latin typeface="Calibri"/>
                        <a:ea typeface="Calibri"/>
                        <a:cs typeface="Latha"/>
                      </a:endParaRPr>
                    </a:p>
                  </a:txBody>
                  <a:tcPr marL="33621" marR="33621" marT="0" marB="0"/>
                </a:tc>
                <a:tc>
                  <a:txBody>
                    <a:bodyPr/>
                    <a:lstStyle/>
                    <a:p>
                      <a:pPr marL="0" marR="0">
                        <a:lnSpc>
                          <a:spcPct val="115000"/>
                        </a:lnSpc>
                        <a:spcBef>
                          <a:spcPts val="0"/>
                        </a:spcBef>
                        <a:spcAft>
                          <a:spcPts val="0"/>
                        </a:spcAft>
                      </a:pPr>
                      <a:r>
                        <a:rPr lang="en-US" sz="1600" dirty="0"/>
                        <a:t>SLS 147 Specification for (</a:t>
                      </a:r>
                      <a:r>
                        <a:rPr lang="en-US" sz="1600" dirty="0" err="1"/>
                        <a:t>unplasticized</a:t>
                      </a:r>
                      <a:r>
                        <a:rPr lang="en-US" sz="1600" dirty="0"/>
                        <a:t> poly (</a:t>
                      </a:r>
                      <a:r>
                        <a:rPr lang="en-US" sz="1600" dirty="0" smtClean="0"/>
                        <a:t>vinyl </a:t>
                      </a:r>
                      <a:r>
                        <a:rPr lang="en-US" sz="1600" dirty="0"/>
                        <a:t>chloride)) pipes for water supply and for buried and above ground drainage and sewerage under pressure</a:t>
                      </a:r>
                      <a:endParaRPr lang="en-US" sz="1600" dirty="0">
                        <a:latin typeface="Calibri"/>
                        <a:ea typeface="Calibri"/>
                        <a:cs typeface="Latha"/>
                      </a:endParaRPr>
                    </a:p>
                  </a:txBody>
                  <a:tcPr marL="33621" marR="33621" marT="0" marB="0"/>
                </a:tc>
              </a:tr>
              <a:tr h="404037">
                <a:tc>
                  <a:txBody>
                    <a:bodyPr/>
                    <a:lstStyle/>
                    <a:p>
                      <a:pPr marL="0" marR="0" algn="ctr">
                        <a:lnSpc>
                          <a:spcPct val="115000"/>
                        </a:lnSpc>
                        <a:spcBef>
                          <a:spcPts val="0"/>
                        </a:spcBef>
                        <a:spcAft>
                          <a:spcPts val="0"/>
                        </a:spcAft>
                      </a:pPr>
                      <a:r>
                        <a:rPr lang="en-US" sz="1600" dirty="0" smtClean="0"/>
                        <a:t>4</a:t>
                      </a:r>
                      <a:endParaRPr lang="en-US" sz="1600" dirty="0">
                        <a:latin typeface="Calibri"/>
                        <a:ea typeface="Calibri"/>
                        <a:cs typeface="Latha"/>
                      </a:endParaRPr>
                    </a:p>
                  </a:txBody>
                  <a:tcPr marL="33621" marR="33621" marT="0" marB="0"/>
                </a:tc>
                <a:tc>
                  <a:txBody>
                    <a:bodyPr/>
                    <a:lstStyle/>
                    <a:p>
                      <a:pPr marL="0" marR="0">
                        <a:lnSpc>
                          <a:spcPct val="115000"/>
                        </a:lnSpc>
                        <a:spcBef>
                          <a:spcPts val="0"/>
                        </a:spcBef>
                        <a:spcAft>
                          <a:spcPts val="0"/>
                        </a:spcAft>
                      </a:pPr>
                      <a:r>
                        <a:rPr lang="en-US" sz="1600"/>
                        <a:t>3917.40.90</a:t>
                      </a:r>
                      <a:endParaRPr lang="en-US" sz="1600">
                        <a:latin typeface="Calibri"/>
                        <a:ea typeface="Calibri"/>
                        <a:cs typeface="Latha"/>
                      </a:endParaRPr>
                    </a:p>
                  </a:txBody>
                  <a:tcPr marL="33621" marR="33621" marT="0" marB="0"/>
                </a:tc>
                <a:tc>
                  <a:txBody>
                    <a:bodyPr/>
                    <a:lstStyle/>
                    <a:p>
                      <a:pPr marL="0" marR="0">
                        <a:lnSpc>
                          <a:spcPct val="115000"/>
                        </a:lnSpc>
                        <a:spcBef>
                          <a:spcPts val="0"/>
                        </a:spcBef>
                        <a:spcAft>
                          <a:spcPts val="0"/>
                        </a:spcAft>
                      </a:pPr>
                      <a:r>
                        <a:rPr lang="en-US" sz="1600" dirty="0"/>
                        <a:t>PVC-U (</a:t>
                      </a:r>
                      <a:r>
                        <a:rPr lang="en-US" sz="1600" dirty="0" err="1"/>
                        <a:t>unplasticized</a:t>
                      </a:r>
                      <a:r>
                        <a:rPr lang="en-US" sz="1600" dirty="0"/>
                        <a:t> poly  (viny1 chloride)) pipe joint and fittings for potable cold water supplies</a:t>
                      </a:r>
                      <a:endParaRPr lang="en-US" sz="1600" dirty="0">
                        <a:latin typeface="Calibri"/>
                        <a:ea typeface="Calibri"/>
                        <a:cs typeface="Latha"/>
                      </a:endParaRPr>
                    </a:p>
                  </a:txBody>
                  <a:tcPr marL="33621" marR="33621" marT="0" marB="0"/>
                </a:tc>
                <a:tc>
                  <a:txBody>
                    <a:bodyPr/>
                    <a:lstStyle/>
                    <a:p>
                      <a:pPr marL="0" marR="0">
                        <a:lnSpc>
                          <a:spcPct val="115000"/>
                        </a:lnSpc>
                        <a:spcBef>
                          <a:spcPts val="0"/>
                        </a:spcBef>
                        <a:spcAft>
                          <a:spcPts val="0"/>
                        </a:spcAft>
                      </a:pPr>
                      <a:r>
                        <a:rPr lang="en-US" sz="1600"/>
                        <a:t>SLS 659 Specification for PVC-U (unplasticized poly (viny1 chloride)) pipe joints and fittings for potable cold water supplies</a:t>
                      </a:r>
                      <a:endParaRPr lang="en-US" sz="1600">
                        <a:latin typeface="Calibri"/>
                        <a:ea typeface="Calibri"/>
                        <a:cs typeface="Latha"/>
                      </a:endParaRPr>
                    </a:p>
                  </a:txBody>
                  <a:tcPr marL="33621" marR="33621" marT="0" marB="0"/>
                </a:tc>
              </a:tr>
              <a:tr h="269358">
                <a:tc>
                  <a:txBody>
                    <a:bodyPr/>
                    <a:lstStyle/>
                    <a:p>
                      <a:pPr marL="0" marR="0" algn="ctr">
                        <a:lnSpc>
                          <a:spcPct val="115000"/>
                        </a:lnSpc>
                        <a:spcBef>
                          <a:spcPts val="0"/>
                        </a:spcBef>
                        <a:spcAft>
                          <a:spcPts val="0"/>
                        </a:spcAft>
                      </a:pPr>
                      <a:r>
                        <a:rPr lang="en-US" sz="1600" dirty="0" smtClean="0"/>
                        <a:t>5</a:t>
                      </a:r>
                      <a:endParaRPr lang="en-US" sz="1600" dirty="0">
                        <a:latin typeface="Calibri"/>
                        <a:ea typeface="Calibri"/>
                        <a:cs typeface="Latha"/>
                      </a:endParaRPr>
                    </a:p>
                  </a:txBody>
                  <a:tcPr marL="33621" marR="33621" marT="0" marB="0"/>
                </a:tc>
                <a:tc>
                  <a:txBody>
                    <a:bodyPr/>
                    <a:lstStyle/>
                    <a:p>
                      <a:pPr marL="0" marR="0">
                        <a:lnSpc>
                          <a:spcPct val="115000"/>
                        </a:lnSpc>
                        <a:spcBef>
                          <a:spcPts val="0"/>
                        </a:spcBef>
                        <a:spcAft>
                          <a:spcPts val="0"/>
                        </a:spcAft>
                      </a:pPr>
                      <a:r>
                        <a:rPr lang="en-US" sz="1600"/>
                        <a:t>3925.10</a:t>
                      </a:r>
                    </a:p>
                    <a:p>
                      <a:pPr marL="0" marR="0">
                        <a:lnSpc>
                          <a:spcPct val="115000"/>
                        </a:lnSpc>
                        <a:spcBef>
                          <a:spcPts val="0"/>
                        </a:spcBef>
                        <a:spcAft>
                          <a:spcPts val="0"/>
                        </a:spcAft>
                      </a:pPr>
                      <a:r>
                        <a:rPr lang="en-US" sz="1600"/>
                        <a:t>3925.90</a:t>
                      </a:r>
                      <a:endParaRPr lang="en-US" sz="1600">
                        <a:latin typeface="Calibri"/>
                        <a:ea typeface="Calibri"/>
                        <a:cs typeface="Latha"/>
                      </a:endParaRPr>
                    </a:p>
                  </a:txBody>
                  <a:tcPr marL="33621" marR="33621" marT="0" marB="0"/>
                </a:tc>
                <a:tc>
                  <a:txBody>
                    <a:bodyPr/>
                    <a:lstStyle/>
                    <a:p>
                      <a:pPr marL="0" marR="0">
                        <a:lnSpc>
                          <a:spcPct val="115000"/>
                        </a:lnSpc>
                        <a:spcBef>
                          <a:spcPts val="0"/>
                        </a:spcBef>
                        <a:spcAft>
                          <a:spcPts val="0"/>
                        </a:spcAft>
                      </a:pPr>
                      <a:r>
                        <a:rPr lang="en-US" sz="1600"/>
                        <a:t>Polyethylene Water Storage Tanks</a:t>
                      </a:r>
                      <a:endParaRPr lang="en-US" sz="1600">
                        <a:latin typeface="Calibri"/>
                        <a:ea typeface="Calibri"/>
                        <a:cs typeface="Latha"/>
                      </a:endParaRPr>
                    </a:p>
                  </a:txBody>
                  <a:tcPr marL="33621" marR="33621" marT="0" marB="0"/>
                </a:tc>
                <a:tc>
                  <a:txBody>
                    <a:bodyPr/>
                    <a:lstStyle/>
                    <a:p>
                      <a:pPr marL="0" marR="0">
                        <a:lnSpc>
                          <a:spcPct val="115000"/>
                        </a:lnSpc>
                        <a:spcBef>
                          <a:spcPts val="0"/>
                        </a:spcBef>
                        <a:spcAft>
                          <a:spcPts val="0"/>
                        </a:spcAft>
                      </a:pPr>
                      <a:r>
                        <a:rPr lang="en-US" sz="1600" dirty="0"/>
                        <a:t>SLS 1174 Specification for Polyethylene Water Storage Tanks</a:t>
                      </a:r>
                      <a:endParaRPr lang="en-US" sz="1600" dirty="0">
                        <a:latin typeface="Calibri"/>
                        <a:ea typeface="Calibri"/>
                        <a:cs typeface="Latha"/>
                      </a:endParaRPr>
                    </a:p>
                  </a:txBody>
                  <a:tcPr marL="33621" marR="33621" marT="0" marB="0"/>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228600"/>
          <a:ext cx="9144001" cy="6449568"/>
        </p:xfrm>
        <a:graphic>
          <a:graphicData uri="http://schemas.openxmlformats.org/drawingml/2006/table">
            <a:tbl>
              <a:tblPr>
                <a:tableStyleId>{3C2FFA5D-87B4-456A-9821-1D502468CF0F}</a:tableStyleId>
              </a:tblPr>
              <a:tblGrid>
                <a:gridCol w="782456"/>
                <a:gridCol w="1227382"/>
                <a:gridCol w="3095562"/>
                <a:gridCol w="4038601"/>
              </a:tblGrid>
              <a:tr h="269358">
                <a:tc>
                  <a:txBody>
                    <a:bodyPr/>
                    <a:lstStyle/>
                    <a:p>
                      <a:pPr marL="0" marR="0" algn="ctr">
                        <a:lnSpc>
                          <a:spcPct val="115000"/>
                        </a:lnSpc>
                        <a:spcBef>
                          <a:spcPts val="0"/>
                        </a:spcBef>
                        <a:spcAft>
                          <a:spcPts val="0"/>
                        </a:spcAft>
                      </a:pPr>
                      <a:r>
                        <a:rPr lang="en-US" sz="1600" b="1" dirty="0"/>
                        <a:t>Serial No.</a:t>
                      </a:r>
                      <a:endParaRPr lang="en-US" sz="1600" b="1" dirty="0">
                        <a:latin typeface="Calibri"/>
                        <a:ea typeface="Calibri"/>
                        <a:cs typeface="Latha"/>
                      </a:endParaRPr>
                    </a:p>
                  </a:txBody>
                  <a:tcPr marL="33621" marR="33621" marT="0" marB="0"/>
                </a:tc>
                <a:tc>
                  <a:txBody>
                    <a:bodyPr/>
                    <a:lstStyle/>
                    <a:p>
                      <a:pPr marL="0" marR="0" algn="ctr">
                        <a:lnSpc>
                          <a:spcPct val="115000"/>
                        </a:lnSpc>
                        <a:spcBef>
                          <a:spcPts val="0"/>
                        </a:spcBef>
                        <a:spcAft>
                          <a:spcPts val="0"/>
                        </a:spcAft>
                      </a:pPr>
                      <a:r>
                        <a:rPr lang="en-US" sz="1600" b="1"/>
                        <a:t>HS Codes</a:t>
                      </a:r>
                      <a:endParaRPr lang="en-US" sz="1600" b="1">
                        <a:latin typeface="Calibri"/>
                        <a:ea typeface="Calibri"/>
                        <a:cs typeface="Latha"/>
                      </a:endParaRPr>
                    </a:p>
                  </a:txBody>
                  <a:tcPr marL="33621" marR="33621" marT="0" marB="0"/>
                </a:tc>
                <a:tc>
                  <a:txBody>
                    <a:bodyPr/>
                    <a:lstStyle/>
                    <a:p>
                      <a:pPr marL="0" marR="0" algn="ctr">
                        <a:lnSpc>
                          <a:spcPct val="115000"/>
                        </a:lnSpc>
                        <a:spcBef>
                          <a:spcPts val="0"/>
                        </a:spcBef>
                        <a:spcAft>
                          <a:spcPts val="0"/>
                        </a:spcAft>
                      </a:pPr>
                      <a:r>
                        <a:rPr lang="en-US" sz="1600" b="1"/>
                        <a:t>Article Column III</a:t>
                      </a:r>
                      <a:endParaRPr lang="en-US" sz="1600" b="1">
                        <a:latin typeface="Calibri"/>
                        <a:ea typeface="Calibri"/>
                        <a:cs typeface="Latha"/>
                      </a:endParaRPr>
                    </a:p>
                  </a:txBody>
                  <a:tcPr marL="33621" marR="33621" marT="0" marB="0"/>
                </a:tc>
                <a:tc>
                  <a:txBody>
                    <a:bodyPr/>
                    <a:lstStyle/>
                    <a:p>
                      <a:pPr marL="0" marR="0" algn="ctr">
                        <a:lnSpc>
                          <a:spcPct val="115000"/>
                        </a:lnSpc>
                        <a:spcBef>
                          <a:spcPts val="0"/>
                        </a:spcBef>
                        <a:spcAft>
                          <a:spcPts val="0"/>
                        </a:spcAft>
                      </a:pPr>
                      <a:r>
                        <a:rPr lang="en-US" sz="1600" b="1" dirty="0"/>
                        <a:t>Sri Lanka Standard Column IV</a:t>
                      </a:r>
                      <a:endParaRPr lang="en-US" sz="1600" b="1" dirty="0">
                        <a:latin typeface="Calibri"/>
                        <a:ea typeface="Calibri"/>
                        <a:cs typeface="Latha"/>
                      </a:endParaRPr>
                    </a:p>
                  </a:txBody>
                  <a:tcPr marL="33621" marR="33621" marT="0" marB="0"/>
                </a:tc>
              </a:tr>
              <a:tr h="269358">
                <a:tc>
                  <a:txBody>
                    <a:bodyPr/>
                    <a:lstStyle/>
                    <a:p>
                      <a:pPr marL="0" marR="0" algn="ctr">
                        <a:lnSpc>
                          <a:spcPct val="115000"/>
                        </a:lnSpc>
                        <a:spcBef>
                          <a:spcPts val="0"/>
                        </a:spcBef>
                        <a:spcAft>
                          <a:spcPts val="0"/>
                        </a:spcAft>
                      </a:pPr>
                      <a:r>
                        <a:rPr lang="en-US" sz="1600" dirty="0" smtClean="0">
                          <a:latin typeface="Calibri"/>
                          <a:ea typeface="Calibri"/>
                          <a:cs typeface="Latha"/>
                        </a:rPr>
                        <a:t>6</a:t>
                      </a:r>
                      <a:endParaRPr lang="en-US" sz="1600" dirty="0">
                        <a:latin typeface="Calibri"/>
                        <a:ea typeface="Calibri"/>
                        <a:cs typeface="Latha"/>
                      </a:endParaRPr>
                    </a:p>
                  </a:txBody>
                  <a:tcPr marL="33621" marR="33621" marT="0" marB="0"/>
                </a:tc>
                <a:tc>
                  <a:txBody>
                    <a:bodyPr/>
                    <a:lstStyle/>
                    <a:p>
                      <a:pPr marL="0" marR="0">
                        <a:lnSpc>
                          <a:spcPct val="115000"/>
                        </a:lnSpc>
                        <a:spcBef>
                          <a:spcPts val="0"/>
                        </a:spcBef>
                        <a:spcAft>
                          <a:spcPts val="0"/>
                        </a:spcAft>
                      </a:pPr>
                      <a:r>
                        <a:rPr lang="en-US" sz="1600"/>
                        <a:t>6811.40.10</a:t>
                      </a:r>
                      <a:endParaRPr lang="en-US" sz="1600">
                        <a:latin typeface="Calibri"/>
                        <a:ea typeface="Calibri"/>
                        <a:cs typeface="Latha"/>
                      </a:endParaRPr>
                    </a:p>
                  </a:txBody>
                  <a:tcPr marL="33621" marR="33621" marT="0" marB="0"/>
                </a:tc>
                <a:tc>
                  <a:txBody>
                    <a:bodyPr/>
                    <a:lstStyle/>
                    <a:p>
                      <a:pPr marL="0" marR="0">
                        <a:lnSpc>
                          <a:spcPct val="115000"/>
                        </a:lnSpc>
                        <a:spcBef>
                          <a:spcPts val="0"/>
                        </a:spcBef>
                        <a:spcAft>
                          <a:spcPts val="0"/>
                        </a:spcAft>
                      </a:pPr>
                      <a:r>
                        <a:rPr lang="en-US" sz="1600"/>
                        <a:t>Asbestos Cement Corrugated Sheets</a:t>
                      </a:r>
                      <a:endParaRPr lang="en-US" sz="1600">
                        <a:latin typeface="Calibri"/>
                        <a:ea typeface="Calibri"/>
                        <a:cs typeface="Latha"/>
                      </a:endParaRPr>
                    </a:p>
                  </a:txBody>
                  <a:tcPr marL="33621" marR="33621" marT="0" marB="0"/>
                </a:tc>
                <a:tc>
                  <a:txBody>
                    <a:bodyPr/>
                    <a:lstStyle/>
                    <a:p>
                      <a:pPr marL="0" marR="0">
                        <a:lnSpc>
                          <a:spcPct val="115000"/>
                        </a:lnSpc>
                        <a:spcBef>
                          <a:spcPts val="0"/>
                        </a:spcBef>
                        <a:spcAft>
                          <a:spcPts val="0"/>
                        </a:spcAft>
                      </a:pPr>
                      <a:r>
                        <a:rPr lang="en-US" sz="1600" dirty="0"/>
                        <a:t>SLS 9 Specification for Asbestos Cement Products Part 2 Corrugated Sheets</a:t>
                      </a:r>
                      <a:endParaRPr lang="en-US" sz="1600" dirty="0">
                        <a:latin typeface="Calibri"/>
                        <a:ea typeface="Calibri"/>
                        <a:cs typeface="Latha"/>
                      </a:endParaRPr>
                    </a:p>
                  </a:txBody>
                  <a:tcPr marL="33621" marR="33621" marT="0" marB="0"/>
                </a:tc>
              </a:tr>
              <a:tr h="269358">
                <a:tc>
                  <a:txBody>
                    <a:bodyPr/>
                    <a:lstStyle/>
                    <a:p>
                      <a:pPr marL="0" marR="0" algn="ctr">
                        <a:lnSpc>
                          <a:spcPct val="115000"/>
                        </a:lnSpc>
                        <a:spcBef>
                          <a:spcPts val="0"/>
                        </a:spcBef>
                        <a:spcAft>
                          <a:spcPts val="0"/>
                        </a:spcAft>
                      </a:pPr>
                      <a:r>
                        <a:rPr lang="en-US" sz="1600" dirty="0" smtClean="0">
                          <a:latin typeface="Calibri"/>
                          <a:ea typeface="Calibri"/>
                          <a:cs typeface="Latha"/>
                        </a:rPr>
                        <a:t>7</a:t>
                      </a:r>
                      <a:endParaRPr lang="en-US" sz="1600" dirty="0">
                        <a:latin typeface="Calibri"/>
                        <a:ea typeface="Calibri"/>
                        <a:cs typeface="Latha"/>
                      </a:endParaRPr>
                    </a:p>
                  </a:txBody>
                  <a:tcPr marL="33621" marR="33621" marT="0" marB="0"/>
                </a:tc>
                <a:tc>
                  <a:txBody>
                    <a:bodyPr/>
                    <a:lstStyle/>
                    <a:p>
                      <a:pPr marL="0" marR="0">
                        <a:lnSpc>
                          <a:spcPct val="115000"/>
                        </a:lnSpc>
                        <a:spcBef>
                          <a:spcPts val="0"/>
                        </a:spcBef>
                        <a:spcAft>
                          <a:spcPts val="0"/>
                        </a:spcAft>
                      </a:pPr>
                      <a:r>
                        <a:rPr lang="en-US" sz="1600"/>
                        <a:t>6811.40.20</a:t>
                      </a:r>
                      <a:endParaRPr lang="en-US" sz="1600">
                        <a:latin typeface="Calibri"/>
                        <a:ea typeface="Calibri"/>
                        <a:cs typeface="Latha"/>
                      </a:endParaRPr>
                    </a:p>
                  </a:txBody>
                  <a:tcPr marL="33621" marR="33621" marT="0" marB="0"/>
                </a:tc>
                <a:tc>
                  <a:txBody>
                    <a:bodyPr/>
                    <a:lstStyle/>
                    <a:p>
                      <a:pPr marL="0" marR="0">
                        <a:lnSpc>
                          <a:spcPct val="115000"/>
                        </a:lnSpc>
                        <a:spcBef>
                          <a:spcPts val="0"/>
                        </a:spcBef>
                        <a:spcAft>
                          <a:spcPts val="0"/>
                        </a:spcAft>
                      </a:pPr>
                      <a:r>
                        <a:rPr lang="en-US" sz="1600" dirty="0"/>
                        <a:t>Asbestos Cement Flat Sheets</a:t>
                      </a:r>
                      <a:endParaRPr lang="en-US" sz="1600" dirty="0">
                        <a:latin typeface="Calibri"/>
                        <a:ea typeface="Calibri"/>
                        <a:cs typeface="Latha"/>
                      </a:endParaRPr>
                    </a:p>
                  </a:txBody>
                  <a:tcPr marL="33621" marR="33621" marT="0" marB="0"/>
                </a:tc>
                <a:tc>
                  <a:txBody>
                    <a:bodyPr/>
                    <a:lstStyle/>
                    <a:p>
                      <a:pPr marL="0" marR="0">
                        <a:lnSpc>
                          <a:spcPct val="115000"/>
                        </a:lnSpc>
                        <a:spcBef>
                          <a:spcPts val="0"/>
                        </a:spcBef>
                        <a:spcAft>
                          <a:spcPts val="0"/>
                        </a:spcAft>
                      </a:pPr>
                      <a:r>
                        <a:rPr lang="en-US" sz="1600" dirty="0"/>
                        <a:t>SLS 9 Specification for Asbestos Cement Part 1 Flat sheets</a:t>
                      </a:r>
                      <a:endParaRPr lang="en-US" sz="1600" dirty="0">
                        <a:latin typeface="Calibri"/>
                        <a:ea typeface="Calibri"/>
                        <a:cs typeface="Latha"/>
                      </a:endParaRPr>
                    </a:p>
                  </a:txBody>
                  <a:tcPr marL="33621" marR="33621" marT="0" marB="0"/>
                </a:tc>
              </a:tr>
              <a:tr h="1077433">
                <a:tc>
                  <a:txBody>
                    <a:bodyPr/>
                    <a:lstStyle/>
                    <a:p>
                      <a:pPr marL="0" marR="0" algn="ctr">
                        <a:lnSpc>
                          <a:spcPct val="115000"/>
                        </a:lnSpc>
                        <a:spcBef>
                          <a:spcPts val="0"/>
                        </a:spcBef>
                        <a:spcAft>
                          <a:spcPts val="0"/>
                        </a:spcAft>
                      </a:pPr>
                      <a:r>
                        <a:rPr lang="en-US" sz="1600" dirty="0" smtClean="0">
                          <a:latin typeface="Calibri"/>
                          <a:ea typeface="Calibri"/>
                          <a:cs typeface="Latha"/>
                        </a:rPr>
                        <a:t>8</a:t>
                      </a:r>
                      <a:endParaRPr lang="en-US" sz="1600" dirty="0">
                        <a:latin typeface="Calibri"/>
                        <a:ea typeface="Calibri"/>
                        <a:cs typeface="Latha"/>
                      </a:endParaRPr>
                    </a:p>
                  </a:txBody>
                  <a:tcPr marL="33621" marR="33621" marT="0" marB="0"/>
                </a:tc>
                <a:tc>
                  <a:txBody>
                    <a:bodyPr/>
                    <a:lstStyle/>
                    <a:p>
                      <a:pPr marL="0" marR="0">
                        <a:lnSpc>
                          <a:spcPct val="115000"/>
                        </a:lnSpc>
                        <a:spcBef>
                          <a:spcPts val="0"/>
                        </a:spcBef>
                        <a:spcAft>
                          <a:spcPts val="0"/>
                        </a:spcAft>
                      </a:pPr>
                      <a:r>
                        <a:rPr lang="en-US" sz="1600" dirty="0"/>
                        <a:t>7213.91</a:t>
                      </a:r>
                    </a:p>
                    <a:p>
                      <a:pPr marL="0" marR="0">
                        <a:lnSpc>
                          <a:spcPct val="115000"/>
                        </a:lnSpc>
                        <a:spcBef>
                          <a:spcPts val="0"/>
                        </a:spcBef>
                        <a:spcAft>
                          <a:spcPts val="0"/>
                        </a:spcAft>
                      </a:pPr>
                      <a:r>
                        <a:rPr lang="en-US" sz="1600" dirty="0"/>
                        <a:t>7213.99</a:t>
                      </a:r>
                    </a:p>
                    <a:p>
                      <a:pPr marL="0" marR="0">
                        <a:lnSpc>
                          <a:spcPct val="115000"/>
                        </a:lnSpc>
                        <a:spcBef>
                          <a:spcPts val="0"/>
                        </a:spcBef>
                        <a:spcAft>
                          <a:spcPts val="0"/>
                        </a:spcAft>
                      </a:pPr>
                      <a:r>
                        <a:rPr lang="en-US" sz="1600" dirty="0"/>
                        <a:t>7214.10.90</a:t>
                      </a:r>
                    </a:p>
                    <a:p>
                      <a:pPr marL="0" marR="0">
                        <a:lnSpc>
                          <a:spcPct val="115000"/>
                        </a:lnSpc>
                        <a:spcBef>
                          <a:spcPts val="0"/>
                        </a:spcBef>
                        <a:spcAft>
                          <a:spcPts val="0"/>
                        </a:spcAft>
                      </a:pPr>
                      <a:r>
                        <a:rPr lang="en-US" sz="1600" dirty="0"/>
                        <a:t>7214.91.20</a:t>
                      </a:r>
                    </a:p>
                    <a:p>
                      <a:pPr marL="0" marR="0">
                        <a:lnSpc>
                          <a:spcPct val="115000"/>
                        </a:lnSpc>
                        <a:spcBef>
                          <a:spcPts val="0"/>
                        </a:spcBef>
                        <a:spcAft>
                          <a:spcPts val="0"/>
                        </a:spcAft>
                      </a:pPr>
                      <a:r>
                        <a:rPr lang="en-US" sz="1600" dirty="0"/>
                        <a:t>7214.91.90</a:t>
                      </a:r>
                    </a:p>
                    <a:p>
                      <a:pPr marL="0" marR="0">
                        <a:lnSpc>
                          <a:spcPct val="115000"/>
                        </a:lnSpc>
                        <a:spcBef>
                          <a:spcPts val="0"/>
                        </a:spcBef>
                        <a:spcAft>
                          <a:spcPts val="0"/>
                        </a:spcAft>
                      </a:pPr>
                      <a:r>
                        <a:rPr lang="en-US" sz="1600" dirty="0"/>
                        <a:t>7214.99</a:t>
                      </a:r>
                    </a:p>
                    <a:p>
                      <a:pPr marL="0" marR="0">
                        <a:lnSpc>
                          <a:spcPct val="115000"/>
                        </a:lnSpc>
                        <a:spcBef>
                          <a:spcPts val="0"/>
                        </a:spcBef>
                        <a:spcAft>
                          <a:spcPts val="0"/>
                        </a:spcAft>
                      </a:pPr>
                      <a:r>
                        <a:rPr lang="en-US" sz="1600" dirty="0"/>
                        <a:t>7215.90</a:t>
                      </a:r>
                    </a:p>
                    <a:p>
                      <a:pPr marL="0" marR="0">
                        <a:lnSpc>
                          <a:spcPct val="115000"/>
                        </a:lnSpc>
                        <a:spcBef>
                          <a:spcPts val="0"/>
                        </a:spcBef>
                        <a:spcAft>
                          <a:spcPts val="0"/>
                        </a:spcAft>
                      </a:pPr>
                      <a:r>
                        <a:rPr lang="en-US" sz="1600" dirty="0"/>
                        <a:t>7227.90</a:t>
                      </a:r>
                      <a:endParaRPr lang="en-US" sz="1600" dirty="0">
                        <a:latin typeface="Calibri"/>
                        <a:ea typeface="Calibri"/>
                        <a:cs typeface="Latha"/>
                      </a:endParaRPr>
                    </a:p>
                  </a:txBody>
                  <a:tcPr marL="33621" marR="33621" marT="0" marB="0"/>
                </a:tc>
                <a:tc>
                  <a:txBody>
                    <a:bodyPr/>
                    <a:lstStyle/>
                    <a:p>
                      <a:pPr marL="0" marR="0">
                        <a:lnSpc>
                          <a:spcPct val="115000"/>
                        </a:lnSpc>
                        <a:spcBef>
                          <a:spcPts val="0"/>
                        </a:spcBef>
                        <a:spcAft>
                          <a:spcPts val="0"/>
                        </a:spcAft>
                      </a:pPr>
                      <a:r>
                        <a:rPr lang="en-US" sz="1600" dirty="0"/>
                        <a:t>Plain Steel  bars and Coils for the reinforcement of concrete</a:t>
                      </a:r>
                      <a:endParaRPr lang="en-US" sz="1600" dirty="0">
                        <a:latin typeface="Calibri"/>
                        <a:ea typeface="Calibri"/>
                        <a:cs typeface="Latha"/>
                      </a:endParaRPr>
                    </a:p>
                  </a:txBody>
                  <a:tcPr marL="33621" marR="33621" marT="0" marB="0"/>
                </a:tc>
                <a:tc>
                  <a:txBody>
                    <a:bodyPr/>
                    <a:lstStyle/>
                    <a:p>
                      <a:pPr marL="0" marR="0">
                        <a:lnSpc>
                          <a:spcPct val="115000"/>
                        </a:lnSpc>
                        <a:spcBef>
                          <a:spcPts val="0"/>
                        </a:spcBef>
                        <a:spcAft>
                          <a:spcPts val="0"/>
                        </a:spcAft>
                      </a:pPr>
                      <a:r>
                        <a:rPr lang="en-US" sz="1600" dirty="0"/>
                        <a:t>SLS 26 Specification for  Plain Steel bars for the reinforcement of concrete</a:t>
                      </a:r>
                      <a:endParaRPr lang="en-US" sz="1600" dirty="0">
                        <a:latin typeface="Calibri"/>
                        <a:ea typeface="Calibri"/>
                        <a:cs typeface="Latha"/>
                      </a:endParaRPr>
                    </a:p>
                  </a:txBody>
                  <a:tcPr marL="33621" marR="33621" marT="0" marB="0"/>
                </a:tc>
              </a:tr>
              <a:tr h="673395">
                <a:tc>
                  <a:txBody>
                    <a:bodyPr/>
                    <a:lstStyle/>
                    <a:p>
                      <a:pPr marL="0" marR="0" algn="ctr">
                        <a:lnSpc>
                          <a:spcPct val="115000"/>
                        </a:lnSpc>
                        <a:spcBef>
                          <a:spcPts val="0"/>
                        </a:spcBef>
                        <a:spcAft>
                          <a:spcPts val="0"/>
                        </a:spcAft>
                      </a:pPr>
                      <a:r>
                        <a:rPr lang="en-US" sz="1600" dirty="0" smtClean="0">
                          <a:latin typeface="Calibri"/>
                          <a:ea typeface="Calibri"/>
                          <a:cs typeface="Latha"/>
                        </a:rPr>
                        <a:t>9</a:t>
                      </a:r>
                      <a:endParaRPr lang="en-US" sz="1600" dirty="0">
                        <a:latin typeface="Calibri"/>
                        <a:ea typeface="Calibri"/>
                        <a:cs typeface="Latha"/>
                      </a:endParaRPr>
                    </a:p>
                  </a:txBody>
                  <a:tcPr marL="33621" marR="33621" marT="0" marB="0"/>
                </a:tc>
                <a:tc>
                  <a:txBody>
                    <a:bodyPr/>
                    <a:lstStyle/>
                    <a:p>
                      <a:pPr marL="0" marR="0">
                        <a:lnSpc>
                          <a:spcPct val="115000"/>
                        </a:lnSpc>
                        <a:spcBef>
                          <a:spcPts val="0"/>
                        </a:spcBef>
                        <a:spcAft>
                          <a:spcPts val="0"/>
                        </a:spcAft>
                      </a:pPr>
                      <a:r>
                        <a:rPr lang="en-US" sz="1600"/>
                        <a:t>7213.10.10</a:t>
                      </a:r>
                    </a:p>
                    <a:p>
                      <a:pPr marL="0" marR="0">
                        <a:lnSpc>
                          <a:spcPct val="115000"/>
                        </a:lnSpc>
                        <a:spcBef>
                          <a:spcPts val="0"/>
                        </a:spcBef>
                        <a:spcAft>
                          <a:spcPts val="0"/>
                        </a:spcAft>
                      </a:pPr>
                      <a:r>
                        <a:rPr lang="en-US" sz="1600"/>
                        <a:t>7213.10.90</a:t>
                      </a:r>
                    </a:p>
                    <a:p>
                      <a:pPr marL="0" marR="0">
                        <a:lnSpc>
                          <a:spcPct val="115000"/>
                        </a:lnSpc>
                        <a:spcBef>
                          <a:spcPts val="0"/>
                        </a:spcBef>
                        <a:spcAft>
                          <a:spcPts val="0"/>
                        </a:spcAft>
                      </a:pPr>
                      <a:r>
                        <a:rPr lang="en-US" sz="1600"/>
                        <a:t>7214.20.10</a:t>
                      </a:r>
                    </a:p>
                    <a:p>
                      <a:pPr marL="0" marR="0">
                        <a:lnSpc>
                          <a:spcPct val="115000"/>
                        </a:lnSpc>
                        <a:spcBef>
                          <a:spcPts val="0"/>
                        </a:spcBef>
                        <a:spcAft>
                          <a:spcPts val="0"/>
                        </a:spcAft>
                      </a:pPr>
                      <a:r>
                        <a:rPr lang="en-US" sz="1600"/>
                        <a:t>7214.20.90</a:t>
                      </a:r>
                    </a:p>
                    <a:p>
                      <a:pPr marL="0" marR="0">
                        <a:lnSpc>
                          <a:spcPct val="115000"/>
                        </a:lnSpc>
                        <a:spcBef>
                          <a:spcPts val="0"/>
                        </a:spcBef>
                        <a:spcAft>
                          <a:spcPts val="0"/>
                        </a:spcAft>
                      </a:pPr>
                      <a:r>
                        <a:rPr lang="en-US" sz="1600"/>
                        <a:t>7215.90</a:t>
                      </a:r>
                      <a:endParaRPr lang="en-US" sz="1600">
                        <a:latin typeface="Calibri"/>
                        <a:ea typeface="Calibri"/>
                        <a:cs typeface="Latha"/>
                      </a:endParaRPr>
                    </a:p>
                  </a:txBody>
                  <a:tcPr marL="33621" marR="33621" marT="0" marB="0"/>
                </a:tc>
                <a:tc>
                  <a:txBody>
                    <a:bodyPr/>
                    <a:lstStyle/>
                    <a:p>
                      <a:pPr marL="0" marR="0">
                        <a:lnSpc>
                          <a:spcPct val="115000"/>
                        </a:lnSpc>
                        <a:spcBef>
                          <a:spcPts val="0"/>
                        </a:spcBef>
                        <a:spcAft>
                          <a:spcPts val="0"/>
                        </a:spcAft>
                      </a:pPr>
                      <a:r>
                        <a:rPr lang="en-US" sz="1600"/>
                        <a:t>Ribbed steel bars for the reinforcement of concrete</a:t>
                      </a:r>
                      <a:endParaRPr lang="en-US" sz="1600">
                        <a:latin typeface="Calibri"/>
                        <a:ea typeface="Calibri"/>
                        <a:cs typeface="Latha"/>
                      </a:endParaRPr>
                    </a:p>
                  </a:txBody>
                  <a:tcPr marL="33621" marR="33621" marT="0" marB="0"/>
                </a:tc>
                <a:tc>
                  <a:txBody>
                    <a:bodyPr/>
                    <a:lstStyle/>
                    <a:p>
                      <a:pPr marL="0" marR="0">
                        <a:lnSpc>
                          <a:spcPct val="115000"/>
                        </a:lnSpc>
                        <a:spcBef>
                          <a:spcPts val="0"/>
                        </a:spcBef>
                        <a:spcAft>
                          <a:spcPts val="0"/>
                        </a:spcAft>
                      </a:pPr>
                      <a:r>
                        <a:rPr lang="en-US" sz="1600" dirty="0"/>
                        <a:t>SLS 375 Specification for  Ribbed steel  bars for the reinforcement of concrete</a:t>
                      </a:r>
                      <a:endParaRPr lang="en-US" sz="1600" dirty="0">
                        <a:latin typeface="Calibri"/>
                        <a:ea typeface="Calibri"/>
                        <a:cs typeface="Latha"/>
                      </a:endParaRPr>
                    </a:p>
                  </a:txBody>
                  <a:tcPr marL="33621" marR="33621" marT="0" marB="0"/>
                </a:tc>
              </a:tr>
              <a:tr h="538716">
                <a:tc>
                  <a:txBody>
                    <a:bodyPr/>
                    <a:lstStyle/>
                    <a:p>
                      <a:pPr marL="0" marR="0" algn="ctr">
                        <a:lnSpc>
                          <a:spcPct val="115000"/>
                        </a:lnSpc>
                        <a:spcBef>
                          <a:spcPts val="0"/>
                        </a:spcBef>
                        <a:spcAft>
                          <a:spcPts val="0"/>
                        </a:spcAft>
                      </a:pPr>
                      <a:r>
                        <a:rPr lang="en-US" sz="1600" dirty="0" smtClean="0">
                          <a:latin typeface="Calibri"/>
                          <a:ea typeface="Calibri"/>
                          <a:cs typeface="Latha"/>
                        </a:rPr>
                        <a:t>10</a:t>
                      </a:r>
                      <a:endParaRPr lang="en-US" sz="1600" dirty="0">
                        <a:latin typeface="Calibri"/>
                        <a:ea typeface="Calibri"/>
                        <a:cs typeface="Latha"/>
                      </a:endParaRPr>
                    </a:p>
                  </a:txBody>
                  <a:tcPr marL="33621" marR="33621" marT="0" marB="0"/>
                </a:tc>
                <a:tc>
                  <a:txBody>
                    <a:bodyPr/>
                    <a:lstStyle/>
                    <a:p>
                      <a:pPr marL="0" marR="0">
                        <a:lnSpc>
                          <a:spcPct val="115000"/>
                        </a:lnSpc>
                        <a:spcBef>
                          <a:spcPts val="0"/>
                        </a:spcBef>
                        <a:spcAft>
                          <a:spcPts val="0"/>
                        </a:spcAft>
                      </a:pPr>
                      <a:r>
                        <a:rPr lang="en-US" sz="1600"/>
                        <a:t>7217.10</a:t>
                      </a:r>
                    </a:p>
                    <a:p>
                      <a:pPr marL="0" marR="0">
                        <a:lnSpc>
                          <a:spcPct val="115000"/>
                        </a:lnSpc>
                        <a:spcBef>
                          <a:spcPts val="0"/>
                        </a:spcBef>
                        <a:spcAft>
                          <a:spcPts val="0"/>
                        </a:spcAft>
                      </a:pPr>
                      <a:r>
                        <a:rPr lang="en-US" sz="1600"/>
                        <a:t>7217.20.10</a:t>
                      </a:r>
                    </a:p>
                    <a:p>
                      <a:pPr marL="0" marR="0">
                        <a:lnSpc>
                          <a:spcPct val="115000"/>
                        </a:lnSpc>
                        <a:spcBef>
                          <a:spcPts val="0"/>
                        </a:spcBef>
                        <a:spcAft>
                          <a:spcPts val="0"/>
                        </a:spcAft>
                      </a:pPr>
                      <a:r>
                        <a:rPr lang="en-US" sz="1600"/>
                        <a:t>7217.20.20</a:t>
                      </a:r>
                    </a:p>
                    <a:p>
                      <a:pPr marL="0" marR="0">
                        <a:lnSpc>
                          <a:spcPct val="115000"/>
                        </a:lnSpc>
                        <a:spcBef>
                          <a:spcPts val="0"/>
                        </a:spcBef>
                        <a:spcAft>
                          <a:spcPts val="0"/>
                        </a:spcAft>
                      </a:pPr>
                      <a:r>
                        <a:rPr lang="en-US" sz="1600"/>
                        <a:t>7217.20.90</a:t>
                      </a:r>
                      <a:endParaRPr lang="en-US" sz="1600">
                        <a:latin typeface="Calibri"/>
                        <a:ea typeface="Calibri"/>
                        <a:cs typeface="Latha"/>
                      </a:endParaRPr>
                    </a:p>
                  </a:txBody>
                  <a:tcPr marL="33621" marR="33621" marT="0" marB="0"/>
                </a:tc>
                <a:tc>
                  <a:txBody>
                    <a:bodyPr/>
                    <a:lstStyle/>
                    <a:p>
                      <a:pPr marL="0" marR="0">
                        <a:lnSpc>
                          <a:spcPct val="115000"/>
                        </a:lnSpc>
                        <a:spcBef>
                          <a:spcPts val="0"/>
                        </a:spcBef>
                        <a:spcAft>
                          <a:spcPts val="0"/>
                        </a:spcAft>
                      </a:pPr>
                      <a:r>
                        <a:rPr lang="en-US" sz="1600"/>
                        <a:t>Mild Steel Wires</a:t>
                      </a:r>
                      <a:endParaRPr lang="en-US" sz="1600">
                        <a:latin typeface="Calibri"/>
                        <a:ea typeface="Calibri"/>
                        <a:cs typeface="Latha"/>
                      </a:endParaRPr>
                    </a:p>
                  </a:txBody>
                  <a:tcPr marL="33621" marR="33621" marT="0" marB="0"/>
                </a:tc>
                <a:tc>
                  <a:txBody>
                    <a:bodyPr/>
                    <a:lstStyle/>
                    <a:p>
                      <a:pPr marL="0" marR="0">
                        <a:lnSpc>
                          <a:spcPct val="115000"/>
                        </a:lnSpc>
                        <a:spcBef>
                          <a:spcPts val="0"/>
                        </a:spcBef>
                        <a:spcAft>
                          <a:spcPts val="0"/>
                        </a:spcAft>
                      </a:pPr>
                      <a:r>
                        <a:rPr lang="en-US" sz="1600" dirty="0"/>
                        <a:t>SLS 139 Specification for  Mild Steel Wires for General  Engineering  purposes</a:t>
                      </a:r>
                      <a:endParaRPr lang="en-US" sz="1600" dirty="0">
                        <a:latin typeface="Calibri"/>
                        <a:ea typeface="Calibri"/>
                        <a:cs typeface="Latha"/>
                      </a:endParaRPr>
                    </a:p>
                  </a:txBody>
                  <a:tcPr marL="33621" marR="33621" marT="0" marB="0"/>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52400" y="228600"/>
            <a:ext cx="7315200" cy="523220"/>
          </a:xfrm>
          <a:prstGeom prst="rect">
            <a:avLst/>
          </a:prstGeom>
          <a:noFill/>
        </p:spPr>
        <p:txBody>
          <a:bodyPr wrap="square" rtlCol="0">
            <a:spAutoFit/>
          </a:bodyPr>
          <a:lstStyle/>
          <a:p>
            <a:r>
              <a:rPr lang="en-GB" sz="2800" dirty="0" smtClean="0">
                <a:solidFill>
                  <a:srgbClr val="FFFF00"/>
                </a:solidFill>
              </a:rPr>
              <a:t>Standard of the imported materials</a:t>
            </a:r>
            <a:endParaRPr lang="en-GB" sz="2800" dirty="0">
              <a:solidFill>
                <a:srgbClr val="FFFF00"/>
              </a:solidFill>
            </a:endParaRPr>
          </a:p>
        </p:txBody>
      </p:sp>
      <p:sp>
        <p:nvSpPr>
          <p:cNvPr id="3" name="TextBox 2"/>
          <p:cNvSpPr txBox="1"/>
          <p:nvPr/>
        </p:nvSpPr>
        <p:spPr>
          <a:xfrm>
            <a:off x="762000" y="1219200"/>
            <a:ext cx="7543800" cy="1200329"/>
          </a:xfrm>
          <a:prstGeom prst="rect">
            <a:avLst/>
          </a:prstGeom>
          <a:noFill/>
        </p:spPr>
        <p:txBody>
          <a:bodyPr wrap="square" rtlCol="0">
            <a:spAutoFit/>
          </a:bodyPr>
          <a:lstStyle/>
          <a:p>
            <a:pPr algn="just"/>
            <a:r>
              <a:rPr lang="en-GB" sz="2400" dirty="0" smtClean="0">
                <a:solidFill>
                  <a:schemeClr val="bg1"/>
                </a:solidFill>
              </a:rPr>
              <a:t>Regulations have been gazetted as to the quality of the imported materials under the import and exports control act no 01 of 1969 as amended by act no 28 of 1987 </a:t>
            </a:r>
            <a:endParaRPr lang="en-GB" sz="2400" dirty="0">
              <a:solidFill>
                <a:schemeClr val="bg1"/>
              </a:solidFill>
            </a:endParaRPr>
          </a:p>
        </p:txBody>
      </p:sp>
      <p:sp>
        <p:nvSpPr>
          <p:cNvPr id="4" name="TextBox 3"/>
          <p:cNvSpPr txBox="1"/>
          <p:nvPr/>
        </p:nvSpPr>
        <p:spPr>
          <a:xfrm>
            <a:off x="762000" y="2895600"/>
            <a:ext cx="7620000" cy="2308324"/>
          </a:xfrm>
          <a:prstGeom prst="rect">
            <a:avLst/>
          </a:prstGeom>
          <a:noFill/>
        </p:spPr>
        <p:txBody>
          <a:bodyPr wrap="square" rtlCol="0">
            <a:spAutoFit/>
          </a:bodyPr>
          <a:lstStyle/>
          <a:p>
            <a:pPr algn="just"/>
            <a:r>
              <a:rPr lang="en-GB" sz="2400" dirty="0" smtClean="0">
                <a:solidFill>
                  <a:schemeClr val="bg1"/>
                </a:solidFill>
              </a:rPr>
              <a:t>Every importer shall in respect of each article imported by him furnish to the  director General of SLSI a certificate of compliance with the Sri Lanka standards stipulated for the article issued by the laboratory in the exporting country either accredited by the recognised accreditation body or recognised by the Sri Lanka Standard Institution</a:t>
            </a:r>
            <a:endParaRPr lang="en-GB" sz="2400" dirty="0">
              <a:solidFill>
                <a:schemeClr val="bg1"/>
              </a:solidFill>
            </a:endParaRPr>
          </a:p>
        </p:txBody>
      </p:sp>
    </p:spTree>
    <p:extLst>
      <p:ext uri="{BB962C8B-B14F-4D97-AF65-F5344CB8AC3E}">
        <p14:creationId xmlns:p14="http://schemas.microsoft.com/office/powerpoint/2010/main" xmlns="" val="39796129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533400"/>
            <a:ext cx="8153400" cy="3754874"/>
          </a:xfrm>
          <a:prstGeom prst="rect">
            <a:avLst/>
          </a:prstGeom>
          <a:noFill/>
        </p:spPr>
        <p:txBody>
          <a:bodyPr wrap="square" rtlCol="0">
            <a:spAutoFit/>
          </a:bodyPr>
          <a:lstStyle/>
          <a:p>
            <a:pPr marL="1379538" indent="-1379538">
              <a:tabLst>
                <a:tab pos="914400" algn="l"/>
              </a:tabLst>
            </a:pPr>
            <a:r>
              <a:rPr lang="en-US" sz="2000" b="1" dirty="0">
                <a:solidFill>
                  <a:srgbClr val="FFFF00"/>
                </a:solidFill>
              </a:rPr>
              <a:t>NPC 6 </a:t>
            </a:r>
            <a:r>
              <a:rPr lang="en-US" sz="2000" b="1" dirty="0" smtClean="0">
                <a:solidFill>
                  <a:srgbClr val="FFFF00"/>
                </a:solidFill>
              </a:rPr>
              <a:t>	-	Establish </a:t>
            </a:r>
            <a:r>
              <a:rPr lang="en-US" sz="2000" b="1" dirty="0">
                <a:solidFill>
                  <a:srgbClr val="FFFF00"/>
                </a:solidFill>
              </a:rPr>
              <a:t>codes of conduct, practices, procedures, processes and documentations to promote good practices relating to construction industry</a:t>
            </a:r>
            <a:endParaRPr lang="en-US" sz="2000" dirty="0">
              <a:solidFill>
                <a:srgbClr val="FFFF00"/>
              </a:solidFill>
            </a:endParaRPr>
          </a:p>
          <a:p>
            <a:r>
              <a:rPr lang="en-US" sz="2000" b="1" dirty="0">
                <a:solidFill>
                  <a:schemeClr val="bg1"/>
                </a:solidFill>
              </a:rPr>
              <a:t> </a:t>
            </a:r>
            <a:endParaRPr lang="en-US" sz="2000" dirty="0">
              <a:solidFill>
                <a:schemeClr val="bg1"/>
              </a:solidFill>
            </a:endParaRPr>
          </a:p>
          <a:p>
            <a:r>
              <a:rPr lang="en-US" sz="2000" b="1" u="sng" dirty="0">
                <a:solidFill>
                  <a:schemeClr val="bg1"/>
                </a:solidFill>
              </a:rPr>
              <a:t>Implementation Mechanism</a:t>
            </a:r>
            <a:r>
              <a:rPr lang="en-US" sz="2000" u="sng" dirty="0">
                <a:solidFill>
                  <a:schemeClr val="bg1"/>
                </a:solidFill>
              </a:rPr>
              <a:t>:</a:t>
            </a:r>
          </a:p>
          <a:p>
            <a:r>
              <a:rPr lang="en-US" sz="2000" i="1" dirty="0">
                <a:solidFill>
                  <a:schemeClr val="bg1"/>
                </a:solidFill>
              </a:rPr>
              <a:t>	</a:t>
            </a:r>
            <a:endParaRPr lang="en-US" sz="2000" dirty="0">
              <a:solidFill>
                <a:schemeClr val="bg1"/>
              </a:solidFill>
            </a:endParaRPr>
          </a:p>
          <a:p>
            <a:pPr algn="just"/>
            <a:r>
              <a:rPr lang="en-US" sz="2000" dirty="0">
                <a:solidFill>
                  <a:schemeClr val="bg1"/>
                </a:solidFill>
              </a:rPr>
              <a:t>The Construction Industry Development Authority in consultation with all stakeholders and professional bodies including trade guilds will develop appropriate codes of conduct and acceptable practices. Appropriate sanctions where applicable will also be included in the process against defaults. </a:t>
            </a:r>
          </a:p>
          <a:p>
            <a:endParaRPr lang="en-US"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001917"/>
          </a:xfrm>
          <a:prstGeom prst="rect">
            <a:avLst/>
          </a:prstGeom>
          <a:noFill/>
        </p:spPr>
        <p:txBody>
          <a:bodyPr wrap="square" rtlCol="0">
            <a:spAutoFit/>
          </a:bodyPr>
          <a:lstStyle/>
          <a:p>
            <a:pPr marL="1379538" indent="-1379538">
              <a:tabLst>
                <a:tab pos="854075" algn="l"/>
              </a:tabLst>
            </a:pPr>
            <a:r>
              <a:rPr lang="en-US" sz="2000" b="1" dirty="0">
                <a:solidFill>
                  <a:srgbClr val="FFFF00"/>
                </a:solidFill>
              </a:rPr>
              <a:t>NPC </a:t>
            </a:r>
            <a:r>
              <a:rPr lang="en-US" sz="2000" b="1" dirty="0" smtClean="0">
                <a:solidFill>
                  <a:srgbClr val="FFFF00"/>
                </a:solidFill>
              </a:rPr>
              <a:t>7	 </a:t>
            </a:r>
            <a:r>
              <a:rPr lang="en-US" sz="2000" b="1" dirty="0">
                <a:solidFill>
                  <a:srgbClr val="FFFF00"/>
                </a:solidFill>
              </a:rPr>
              <a:t>- </a:t>
            </a:r>
            <a:r>
              <a:rPr lang="en-US" sz="2000" b="1" dirty="0" smtClean="0">
                <a:solidFill>
                  <a:srgbClr val="FFFF00"/>
                </a:solidFill>
              </a:rPr>
              <a:t>	Enhance </a:t>
            </a:r>
            <a:r>
              <a:rPr lang="en-US" sz="2000" b="1" dirty="0">
                <a:solidFill>
                  <a:srgbClr val="FFFF00"/>
                </a:solidFill>
              </a:rPr>
              <a:t>human capital, professionalism, efficiency and productivity of the human resource of the construction industry</a:t>
            </a:r>
            <a:endParaRPr lang="en-US" sz="2000" dirty="0">
              <a:solidFill>
                <a:srgbClr val="FFFF00"/>
              </a:solidFill>
            </a:endParaRPr>
          </a:p>
          <a:p>
            <a:r>
              <a:rPr lang="en-US" sz="700" i="1" dirty="0">
                <a:solidFill>
                  <a:schemeClr val="bg1"/>
                </a:solidFill>
              </a:rPr>
              <a:t> </a:t>
            </a:r>
            <a:endParaRPr lang="en-US" sz="700" dirty="0">
              <a:solidFill>
                <a:schemeClr val="bg1"/>
              </a:solidFill>
            </a:endParaRPr>
          </a:p>
          <a:p>
            <a:r>
              <a:rPr lang="en-US" sz="2000" b="1" u="sng" dirty="0">
                <a:solidFill>
                  <a:schemeClr val="bg1"/>
                </a:solidFill>
              </a:rPr>
              <a:t>Implementation Mechanism:</a:t>
            </a:r>
            <a:endParaRPr lang="en-US" sz="2000" u="sng" dirty="0">
              <a:solidFill>
                <a:schemeClr val="bg1"/>
              </a:solidFill>
            </a:endParaRPr>
          </a:p>
          <a:p>
            <a:r>
              <a:rPr lang="en-US" sz="700" i="1" dirty="0">
                <a:solidFill>
                  <a:schemeClr val="bg1"/>
                </a:solidFill>
              </a:rPr>
              <a:t>	</a:t>
            </a:r>
            <a:endParaRPr lang="en-US" sz="700" dirty="0">
              <a:solidFill>
                <a:schemeClr val="bg1"/>
              </a:solidFill>
            </a:endParaRPr>
          </a:p>
          <a:p>
            <a:r>
              <a:rPr lang="en-US" sz="1900" dirty="0">
                <a:solidFill>
                  <a:schemeClr val="bg1"/>
                </a:solidFill>
              </a:rPr>
              <a:t>Construction Ministry in collaboration with the ministries responsible for education &amp; vocational training, and in consultation with all Professional Bodies will: </a:t>
            </a:r>
            <a:endParaRPr lang="en-US" sz="1000" dirty="0">
              <a:solidFill>
                <a:schemeClr val="bg1"/>
              </a:solidFill>
            </a:endParaRPr>
          </a:p>
          <a:p>
            <a:r>
              <a:rPr lang="en-US" sz="1000" dirty="0">
                <a:solidFill>
                  <a:schemeClr val="bg1"/>
                </a:solidFill>
              </a:rPr>
              <a:t> </a:t>
            </a:r>
            <a:endParaRPr lang="en-US" sz="1050" dirty="0">
              <a:solidFill>
                <a:schemeClr val="bg1"/>
              </a:solidFill>
            </a:endParaRPr>
          </a:p>
          <a:p>
            <a:pPr marL="284163" indent="-284163">
              <a:buFont typeface="+mj-lt"/>
              <a:buAutoNum type="romanUcPeriod"/>
            </a:pPr>
            <a:r>
              <a:rPr lang="en-US" sz="1900" dirty="0" smtClean="0">
                <a:solidFill>
                  <a:schemeClr val="bg1"/>
                </a:solidFill>
              </a:rPr>
              <a:t>prepare </a:t>
            </a:r>
            <a:r>
              <a:rPr lang="en-US" sz="1900" dirty="0" err="1">
                <a:solidFill>
                  <a:schemeClr val="bg1"/>
                </a:solidFill>
              </a:rPr>
              <a:t>programmes</a:t>
            </a:r>
            <a:r>
              <a:rPr lang="en-US" sz="1900" dirty="0">
                <a:solidFill>
                  <a:schemeClr val="bg1"/>
                </a:solidFill>
              </a:rPr>
              <a:t> to cater to manpower shortages in the industry, </a:t>
            </a:r>
          </a:p>
          <a:p>
            <a:pPr marL="284163" lvl="0" indent="-284163">
              <a:buFont typeface="+mj-lt"/>
              <a:buAutoNum type="romanUcPeriod"/>
            </a:pPr>
            <a:r>
              <a:rPr lang="en-US" sz="1900" dirty="0">
                <a:solidFill>
                  <a:schemeClr val="bg1"/>
                </a:solidFill>
              </a:rPr>
              <a:t>improve the quality of performance of professionals, technical officers and tradesmen,  </a:t>
            </a:r>
          </a:p>
          <a:p>
            <a:pPr marL="284163" lvl="0" indent="-284163">
              <a:buFont typeface="+mj-lt"/>
              <a:buAutoNum type="romanUcPeriod"/>
            </a:pPr>
            <a:r>
              <a:rPr lang="en-US" sz="1900" dirty="0">
                <a:solidFill>
                  <a:schemeClr val="bg1"/>
                </a:solidFill>
              </a:rPr>
              <a:t>promoting the use of IT in the industry</a:t>
            </a:r>
          </a:p>
          <a:p>
            <a:pPr marL="284163" lvl="0" indent="-284163">
              <a:buFont typeface="+mj-lt"/>
              <a:buAutoNum type="romanUcPeriod"/>
            </a:pPr>
            <a:r>
              <a:rPr lang="en-US" sz="1900" dirty="0">
                <a:solidFill>
                  <a:schemeClr val="bg1"/>
                </a:solidFill>
              </a:rPr>
              <a:t>recognition and image building of industry personnel and </a:t>
            </a:r>
          </a:p>
          <a:p>
            <a:pPr marL="284163" lvl="0" indent="-284163">
              <a:buFont typeface="+mj-lt"/>
              <a:buAutoNum type="romanUcPeriod"/>
            </a:pPr>
            <a:r>
              <a:rPr lang="en-US" sz="1900" dirty="0">
                <a:solidFill>
                  <a:schemeClr val="bg1"/>
                </a:solidFill>
              </a:rPr>
              <a:t>encourage good practices and standards through codes of conduct. </a:t>
            </a:r>
            <a:endParaRPr lang="en-US" sz="900" dirty="0" smtClean="0">
              <a:solidFill>
                <a:schemeClr val="bg1"/>
              </a:solidFill>
            </a:endParaRPr>
          </a:p>
          <a:p>
            <a:pPr marL="284163" lvl="0" indent="-284163"/>
            <a:endParaRPr lang="en-US" sz="1100" dirty="0">
              <a:solidFill>
                <a:schemeClr val="bg1"/>
              </a:solidFill>
            </a:endParaRPr>
          </a:p>
          <a:p>
            <a:pPr marL="284163" indent="-284163"/>
            <a:r>
              <a:rPr lang="en-US" sz="1900" dirty="0">
                <a:solidFill>
                  <a:schemeClr val="bg1"/>
                </a:solidFill>
              </a:rPr>
              <a:t>These HRD initiatives will be implemented with the objective of: </a:t>
            </a:r>
            <a:endParaRPr lang="en-US" sz="1100" dirty="0">
              <a:solidFill>
                <a:schemeClr val="bg1"/>
              </a:solidFill>
            </a:endParaRPr>
          </a:p>
          <a:p>
            <a:pPr marL="284163" indent="-284163"/>
            <a:r>
              <a:rPr lang="en-US" sz="1100" dirty="0">
                <a:solidFill>
                  <a:schemeClr val="bg1"/>
                </a:solidFill>
              </a:rPr>
              <a:t> </a:t>
            </a:r>
          </a:p>
          <a:p>
            <a:pPr marL="284163" lvl="0" indent="-284163">
              <a:buFont typeface="+mj-lt"/>
              <a:buAutoNum type="alphaLcPeriod"/>
            </a:pPr>
            <a:r>
              <a:rPr lang="en-US" sz="1900" dirty="0">
                <a:solidFill>
                  <a:schemeClr val="bg1"/>
                </a:solidFill>
              </a:rPr>
              <a:t>Affording opportunity for women in industry occupations</a:t>
            </a:r>
          </a:p>
          <a:p>
            <a:pPr marL="284163" lvl="0" indent="-284163">
              <a:buFont typeface="+mj-lt"/>
              <a:buAutoNum type="alphaLcPeriod"/>
            </a:pPr>
            <a:r>
              <a:rPr lang="en-US" sz="1900" dirty="0">
                <a:solidFill>
                  <a:schemeClr val="bg1"/>
                </a:solidFill>
              </a:rPr>
              <a:t>Providing opportunities for ‘Special Needs’ groups </a:t>
            </a:r>
          </a:p>
          <a:p>
            <a:pPr marL="284163" lvl="0" indent="-284163">
              <a:buFont typeface="+mj-lt"/>
              <a:buAutoNum type="alphaLcPeriod"/>
            </a:pPr>
            <a:r>
              <a:rPr lang="en-US" sz="1900" dirty="0">
                <a:solidFill>
                  <a:schemeClr val="bg1"/>
                </a:solidFill>
              </a:rPr>
              <a:t>Ensure proper remuneration for workers </a:t>
            </a:r>
          </a:p>
          <a:p>
            <a:pPr marL="284163" lvl="0" indent="-284163">
              <a:buFont typeface="+mj-lt"/>
              <a:buAutoNum type="alphaLcPeriod"/>
            </a:pPr>
            <a:r>
              <a:rPr lang="en-US" sz="1900" dirty="0">
                <a:solidFill>
                  <a:schemeClr val="bg1"/>
                </a:solidFill>
              </a:rPr>
              <a:t>Recognition and image building of industry personnel </a:t>
            </a:r>
          </a:p>
          <a:p>
            <a:pPr marL="284163" lvl="0" indent="-284163">
              <a:buFont typeface="+mj-lt"/>
              <a:buAutoNum type="alphaLcPeriod"/>
            </a:pPr>
            <a:r>
              <a:rPr lang="en-US" sz="1900" dirty="0">
                <a:solidFill>
                  <a:schemeClr val="bg1"/>
                </a:solidFill>
              </a:rPr>
              <a:t>Facilitating the development of skilled </a:t>
            </a:r>
            <a:r>
              <a:rPr lang="en-US" sz="1900" dirty="0" err="1">
                <a:solidFill>
                  <a:schemeClr val="bg1"/>
                </a:solidFill>
              </a:rPr>
              <a:t>labour</a:t>
            </a:r>
            <a:r>
              <a:rPr lang="en-US" sz="1900" dirty="0">
                <a:solidFill>
                  <a:schemeClr val="bg1"/>
                </a:solidFill>
              </a:rPr>
              <a:t> and the training of the industry’s unskilled workforce in a systematic manner and regulating the </a:t>
            </a:r>
            <a:r>
              <a:rPr lang="en-US" sz="1900" dirty="0" err="1">
                <a:solidFill>
                  <a:schemeClr val="bg1"/>
                </a:solidFill>
              </a:rPr>
              <a:t>labour</a:t>
            </a:r>
            <a:r>
              <a:rPr lang="en-US" sz="1900" dirty="0">
                <a:solidFill>
                  <a:schemeClr val="bg1"/>
                </a:solidFill>
              </a:rPr>
              <a:t> sub contracting system </a:t>
            </a:r>
          </a:p>
          <a:p>
            <a:pPr marL="284163" lvl="0" indent="-284163">
              <a:buFont typeface="+mj-lt"/>
              <a:buAutoNum type="alphaLcPeriod"/>
            </a:pPr>
            <a:r>
              <a:rPr lang="en-US" sz="1900" dirty="0">
                <a:solidFill>
                  <a:schemeClr val="bg1"/>
                </a:solidFill>
              </a:rPr>
              <a:t>Facilitating a system of recognition and certification of skilled and trained workers</a:t>
            </a:r>
          </a:p>
          <a:p>
            <a:pPr marL="284163" lvl="0" indent="-284163">
              <a:buFont typeface="+mj-lt"/>
              <a:buAutoNum type="alphaLcPeriod"/>
            </a:pPr>
            <a:r>
              <a:rPr lang="en-US" sz="1900" dirty="0">
                <a:solidFill>
                  <a:schemeClr val="bg1"/>
                </a:solidFill>
              </a:rPr>
              <a:t>Facilitating employment of a specified minimum of construction skilled workers with NVQ in  the workforce of  registered contractors.</a:t>
            </a:r>
          </a:p>
          <a:p>
            <a:pPr marL="284163" lvl="0" indent="-284163">
              <a:buFont typeface="+mj-lt"/>
              <a:buAutoNum type="alphaLcPeriod"/>
            </a:pPr>
            <a:r>
              <a:rPr lang="en-US" sz="1900" dirty="0">
                <a:solidFill>
                  <a:schemeClr val="bg1"/>
                </a:solidFill>
              </a:rPr>
              <a:t>Promoting accident insurance and retirement benefits to construction workers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381000" y="304800"/>
            <a:ext cx="8382000" cy="6324600"/>
          </a:xfrm>
          <a:prstGeom prst="rect">
            <a:avLst/>
          </a:prstGeom>
          <a:solidFill>
            <a:schemeClr val="tx1"/>
          </a:solidFill>
        </p:spPr>
        <p:txBody>
          <a:bodyPr/>
          <a:lstStyle/>
          <a:p>
            <a:pPr marL="342900" indent="-342900" algn="just">
              <a:spcBef>
                <a:spcPct val="20000"/>
              </a:spcBef>
              <a:buFont typeface="Arial" pitchFamily="34" charset="0"/>
              <a:buChar char="•"/>
              <a:defRPr/>
            </a:pPr>
            <a:endParaRPr lang="en-US" sz="3200" b="1" dirty="0" smtClean="0">
              <a:solidFill>
                <a:srgbClr val="FFFF00"/>
              </a:solidFill>
            </a:endParaRPr>
          </a:p>
          <a:p>
            <a:pPr marL="342900" indent="-342900" algn="just">
              <a:spcBef>
                <a:spcPct val="20000"/>
              </a:spcBef>
              <a:buFont typeface="Arial" pitchFamily="34" charset="0"/>
              <a:buChar char="•"/>
              <a:defRPr/>
            </a:pPr>
            <a:endParaRPr lang="en-US" sz="2400" b="1" dirty="0" smtClean="0">
              <a:solidFill>
                <a:srgbClr val="FFFF00"/>
              </a:solidFill>
            </a:endParaRPr>
          </a:p>
          <a:p>
            <a:pPr marL="342900" indent="-342900" algn="just">
              <a:spcBef>
                <a:spcPct val="20000"/>
              </a:spcBef>
              <a:buFont typeface="Arial" pitchFamily="34" charset="0"/>
              <a:buChar char="•"/>
              <a:defRPr/>
            </a:pPr>
            <a:r>
              <a:rPr lang="en-US" sz="2800" b="1" dirty="0" smtClean="0">
                <a:solidFill>
                  <a:prstClr val="white"/>
                </a:solidFill>
              </a:rPr>
              <a:t>Shortage of skilled </a:t>
            </a:r>
            <a:r>
              <a:rPr lang="en-US" sz="2800" b="1" dirty="0" err="1" smtClean="0">
                <a:solidFill>
                  <a:prstClr val="white"/>
                </a:solidFill>
              </a:rPr>
              <a:t>labour</a:t>
            </a:r>
            <a:r>
              <a:rPr lang="en-US" sz="2800" b="1" dirty="0" smtClean="0">
                <a:solidFill>
                  <a:prstClr val="white"/>
                </a:solidFill>
              </a:rPr>
              <a:t> :</a:t>
            </a:r>
            <a:endParaRPr lang="en-US" sz="2800" b="1" dirty="0">
              <a:solidFill>
                <a:prstClr val="white"/>
              </a:solidFill>
            </a:endParaRPr>
          </a:p>
          <a:p>
            <a:pPr marL="342900" indent="-342900" algn="just">
              <a:spcBef>
                <a:spcPct val="20000"/>
              </a:spcBef>
              <a:buFont typeface="Arial" pitchFamily="34" charset="0"/>
              <a:buChar char="•"/>
              <a:defRPr/>
            </a:pPr>
            <a:endParaRPr lang="en-US" sz="1400" b="1" dirty="0">
              <a:solidFill>
                <a:prstClr val="black"/>
              </a:solidFill>
            </a:endParaRPr>
          </a:p>
          <a:p>
            <a:pPr marL="342900" indent="-342900" algn="just">
              <a:spcBef>
                <a:spcPct val="20000"/>
              </a:spcBef>
              <a:defRPr/>
            </a:pPr>
            <a:r>
              <a:rPr lang="en-US" sz="2600" b="1" dirty="0">
                <a:solidFill>
                  <a:srgbClr val="7030A0"/>
                </a:solidFill>
              </a:rPr>
              <a:t>	</a:t>
            </a:r>
            <a:r>
              <a:rPr lang="en-US" sz="2600" b="1" dirty="0">
                <a:solidFill>
                  <a:srgbClr val="4F81BD">
                    <a:lumMod val="60000"/>
                    <a:lumOff val="40000"/>
                  </a:srgbClr>
                </a:solidFill>
              </a:rPr>
              <a:t>The scarcity of </a:t>
            </a:r>
            <a:r>
              <a:rPr lang="en-US" sz="2600" b="1" dirty="0" smtClean="0">
                <a:solidFill>
                  <a:srgbClr val="4F81BD">
                    <a:lumMod val="60000"/>
                    <a:lumOff val="40000"/>
                  </a:srgbClr>
                </a:solidFill>
              </a:rPr>
              <a:t>skilled craftsmen in </a:t>
            </a:r>
            <a:r>
              <a:rPr lang="en-US" sz="2600" b="1" dirty="0">
                <a:solidFill>
                  <a:srgbClr val="4F81BD">
                    <a:lumMod val="60000"/>
                    <a:lumOff val="40000"/>
                  </a:srgbClr>
                </a:solidFill>
              </a:rPr>
              <a:t>the sector is one of the main challenges faced by local contractors. Less than five percent of construction workers in the </a:t>
            </a:r>
            <a:r>
              <a:rPr lang="en-US" sz="2600" b="1" dirty="0" smtClean="0">
                <a:solidFill>
                  <a:srgbClr val="4F81BD">
                    <a:lumMod val="60000"/>
                    <a:lumOff val="40000"/>
                  </a:srgbClr>
                </a:solidFill>
              </a:rPr>
              <a:t>country </a:t>
            </a:r>
            <a:r>
              <a:rPr lang="en-US" sz="2600" b="1" dirty="0">
                <a:solidFill>
                  <a:srgbClr val="4F81BD">
                    <a:lumMod val="60000"/>
                    <a:lumOff val="40000"/>
                  </a:srgbClr>
                </a:solidFill>
              </a:rPr>
              <a:t>have been systematically trained and carry certificates that are indicative of their skill. Therefore, it is imperative that the government and the industry </a:t>
            </a:r>
            <a:r>
              <a:rPr lang="en-US" sz="2600" b="1" dirty="0" smtClean="0">
                <a:solidFill>
                  <a:srgbClr val="4F81BD">
                    <a:lumMod val="60000"/>
                    <a:lumOff val="40000"/>
                  </a:srgbClr>
                </a:solidFill>
              </a:rPr>
              <a:t>join </a:t>
            </a:r>
            <a:r>
              <a:rPr lang="en-US" sz="2600" b="1" dirty="0">
                <a:solidFill>
                  <a:srgbClr val="4F81BD">
                    <a:lumMod val="60000"/>
                    <a:lumOff val="40000"/>
                  </a:srgbClr>
                </a:solidFill>
              </a:rPr>
              <a:t>hands and initiate an island-wide construction worker skill development </a:t>
            </a:r>
            <a:r>
              <a:rPr lang="en-US" sz="2600" b="1" dirty="0" err="1">
                <a:solidFill>
                  <a:srgbClr val="4F81BD">
                    <a:lumMod val="60000"/>
                    <a:lumOff val="40000"/>
                  </a:srgbClr>
                </a:solidFill>
              </a:rPr>
              <a:t>programme</a:t>
            </a:r>
            <a:r>
              <a:rPr lang="en-US" sz="2600" b="1" dirty="0">
                <a:solidFill>
                  <a:srgbClr val="4F81BD">
                    <a:lumMod val="60000"/>
                    <a:lumOff val="40000"/>
                  </a:srgbClr>
                </a:solidFill>
              </a:rPr>
              <a:t> via technical colleges to develop a strong structural base for the Sri Lankan </a:t>
            </a:r>
            <a:r>
              <a:rPr lang="en-US" sz="2600" b="1" dirty="0" smtClean="0">
                <a:solidFill>
                  <a:srgbClr val="4F81BD">
                    <a:lumMod val="60000"/>
                    <a:lumOff val="40000"/>
                  </a:srgbClr>
                </a:solidFill>
              </a:rPr>
              <a:t>Construction Industry </a:t>
            </a:r>
            <a:r>
              <a:rPr lang="en-US" sz="2600" b="1" dirty="0">
                <a:solidFill>
                  <a:srgbClr val="4F81BD">
                    <a:lumMod val="60000"/>
                    <a:lumOff val="40000"/>
                  </a:srgbClr>
                </a:solidFill>
              </a:rPr>
              <a:t>through manpower training and development.</a:t>
            </a:r>
          </a:p>
          <a:p>
            <a:pPr marL="342900" indent="-342900">
              <a:spcBef>
                <a:spcPct val="20000"/>
              </a:spcBef>
              <a:buFont typeface="Arial" pitchFamily="34" charset="0"/>
              <a:buChar char="•"/>
              <a:defRPr/>
            </a:pPr>
            <a:endParaRPr lang="en-US" sz="2600" b="1" dirty="0">
              <a:solidFill>
                <a:prstClr val="black"/>
              </a:solidFill>
            </a:endParaRPr>
          </a:p>
          <a:p>
            <a:pPr marL="342900" indent="-342900" algn="just">
              <a:spcBef>
                <a:spcPct val="20000"/>
              </a:spcBef>
              <a:buFont typeface="Arial" pitchFamily="34" charset="0"/>
              <a:buChar char="•"/>
              <a:defRPr/>
            </a:pPr>
            <a:endParaRPr lang="en-US" sz="2600" b="1" dirty="0">
              <a:solidFill>
                <a:prstClr val="black"/>
              </a:solidFill>
            </a:endParaRPr>
          </a:p>
          <a:p>
            <a:pPr marL="342900" indent="-342900" algn="just">
              <a:spcBef>
                <a:spcPct val="20000"/>
              </a:spcBef>
              <a:buFont typeface="Arial" pitchFamily="34" charset="0"/>
              <a:buChar char="•"/>
              <a:defRPr/>
            </a:pPr>
            <a:endParaRPr lang="en-US" sz="2600" b="1" dirty="0">
              <a:solidFill>
                <a:prstClr val="black"/>
              </a:solidFill>
            </a:endParaRPr>
          </a:p>
        </p:txBody>
      </p:sp>
      <p:sp>
        <p:nvSpPr>
          <p:cNvPr id="4" name="TextBox 3"/>
          <p:cNvSpPr txBox="1"/>
          <p:nvPr/>
        </p:nvSpPr>
        <p:spPr>
          <a:xfrm>
            <a:off x="457200" y="228601"/>
            <a:ext cx="8077200" cy="523220"/>
          </a:xfrm>
          <a:prstGeom prst="rect">
            <a:avLst/>
          </a:prstGeom>
          <a:noFill/>
        </p:spPr>
        <p:txBody>
          <a:bodyPr wrap="square" rtlCol="0">
            <a:spAutoFit/>
          </a:bodyPr>
          <a:lstStyle/>
          <a:p>
            <a:pPr algn="ctr"/>
            <a:r>
              <a:rPr lang="en-US" sz="2800" b="1" dirty="0" smtClean="0">
                <a:solidFill>
                  <a:srgbClr val="FFFF00"/>
                </a:solidFill>
              </a:rPr>
              <a:t>Main issues with the construction industry</a:t>
            </a:r>
            <a:endParaRPr lang="en-US" sz="2800" b="1" dirty="0">
              <a:solidFill>
                <a:srgbClr val="FFFF00"/>
              </a:solidFill>
            </a:endParaRPr>
          </a:p>
        </p:txBody>
      </p:sp>
    </p:spTree>
    <p:extLst>
      <p:ext uri="{BB962C8B-B14F-4D97-AF65-F5344CB8AC3E}">
        <p14:creationId xmlns:p14="http://schemas.microsoft.com/office/powerpoint/2010/main" xmlns="" val="42257999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74638"/>
            <a:ext cx="8229600" cy="792162"/>
          </a:xfrm>
          <a:solidFill>
            <a:schemeClr val="tx1"/>
          </a:solidFill>
        </p:spPr>
        <p:txBody>
          <a:bodyPr/>
          <a:lstStyle/>
          <a:p>
            <a:r>
              <a:rPr lang="en-US" sz="2800" b="1" dirty="0" smtClean="0">
                <a:solidFill>
                  <a:srgbClr val="FFFF00"/>
                </a:solidFill>
              </a:rPr>
              <a:t>Employment by Selected Industrial Groups</a:t>
            </a:r>
          </a:p>
        </p:txBody>
      </p:sp>
      <p:graphicFrame>
        <p:nvGraphicFramePr>
          <p:cNvPr id="17411" name="Content Placeholder 3"/>
          <p:cNvGraphicFramePr>
            <a:graphicFrameLocks noGrp="1"/>
          </p:cNvGraphicFramePr>
          <p:nvPr>
            <p:ph idx="1"/>
          </p:nvPr>
        </p:nvGraphicFramePr>
        <p:xfrm>
          <a:off x="1219200" y="1143000"/>
          <a:ext cx="7499350" cy="4800600"/>
        </p:xfrm>
        <a:graphic>
          <a:graphicData uri="http://schemas.openxmlformats.org/presentationml/2006/ole">
            <p:oleObj spid="_x0000_s1033" r:id="rId3" imgW="7498730" imgH="4797968" progId="Excel.Sheet.8">
              <p:embed/>
            </p:oleObj>
          </a:graphicData>
        </a:graphic>
      </p:graphicFrame>
      <p:sp>
        <p:nvSpPr>
          <p:cNvPr id="6" name="Oval 5"/>
          <p:cNvSpPr/>
          <p:nvPr/>
        </p:nvSpPr>
        <p:spPr>
          <a:xfrm>
            <a:off x="3581400" y="4038600"/>
            <a:ext cx="381000" cy="1524000"/>
          </a:xfrm>
          <a:prstGeom prst="ellipse">
            <a:avLst/>
          </a:prstGeom>
          <a:solidFill>
            <a:schemeClr val="accent1">
              <a:alpha val="1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413" name="TextBox 8"/>
          <p:cNvSpPr txBox="1">
            <a:spLocks noChangeArrowheads="1"/>
          </p:cNvSpPr>
          <p:nvPr/>
        </p:nvSpPr>
        <p:spPr bwMode="auto">
          <a:xfrm>
            <a:off x="304800" y="5943600"/>
            <a:ext cx="8839200" cy="830263"/>
          </a:xfrm>
          <a:prstGeom prst="rect">
            <a:avLst/>
          </a:prstGeom>
          <a:noFill/>
          <a:ln w="9525">
            <a:noFill/>
            <a:miter lim="800000"/>
            <a:headEnd/>
            <a:tailEnd/>
          </a:ln>
        </p:spPr>
        <p:txBody>
          <a:bodyPr>
            <a:spAutoFit/>
          </a:bodyPr>
          <a:lstStyle/>
          <a:p>
            <a:r>
              <a:rPr lang="en-US" sz="2400" b="1" dirty="0">
                <a:solidFill>
                  <a:srgbClr val="0070C0"/>
                </a:solidFill>
              </a:rPr>
              <a:t>Construction sector  generates  employment for over six hundred thousand people</a:t>
            </a:r>
          </a:p>
        </p:txBody>
      </p:sp>
    </p:spTree>
    <p:extLst>
      <p:ext uri="{BB962C8B-B14F-4D97-AF65-F5344CB8AC3E}">
        <p14:creationId xmlns:p14="http://schemas.microsoft.com/office/powerpoint/2010/main" xmlns="" val="15117135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7772400" cy="838199"/>
          </a:xfrm>
        </p:spPr>
        <p:txBody>
          <a:bodyPr>
            <a:normAutofit/>
          </a:bodyPr>
          <a:lstStyle/>
          <a:p>
            <a:pPr algn="l"/>
            <a:r>
              <a:rPr lang="en-US" sz="2800" b="1" dirty="0" smtClean="0">
                <a:solidFill>
                  <a:srgbClr val="FFFF00"/>
                </a:solidFill>
              </a:rPr>
              <a:t>Shortage </a:t>
            </a:r>
            <a:r>
              <a:rPr lang="en-US" sz="2800" b="1" dirty="0">
                <a:solidFill>
                  <a:srgbClr val="FFFF00"/>
                </a:solidFill>
              </a:rPr>
              <a:t>of skilled </a:t>
            </a:r>
            <a:r>
              <a:rPr lang="en-US" sz="2800" b="1" dirty="0" smtClean="0">
                <a:solidFill>
                  <a:srgbClr val="FFFF00"/>
                </a:solidFill>
              </a:rPr>
              <a:t>labour :</a:t>
            </a:r>
            <a:endParaRPr lang="en-US" sz="2800" b="1" dirty="0">
              <a:solidFill>
                <a:srgbClr val="FFFF00"/>
              </a:solidFill>
            </a:endParaRPr>
          </a:p>
        </p:txBody>
      </p:sp>
      <p:sp>
        <p:nvSpPr>
          <p:cNvPr id="5" name="TextBox 4"/>
          <p:cNvSpPr txBox="1"/>
          <p:nvPr/>
        </p:nvSpPr>
        <p:spPr>
          <a:xfrm>
            <a:off x="228600" y="914400"/>
            <a:ext cx="8610600" cy="6001643"/>
          </a:xfrm>
          <a:prstGeom prst="rect">
            <a:avLst/>
          </a:prstGeom>
          <a:noFill/>
        </p:spPr>
        <p:txBody>
          <a:bodyPr wrap="square" rtlCol="0">
            <a:spAutoFit/>
          </a:bodyPr>
          <a:lstStyle/>
          <a:p>
            <a:pPr marL="339725" indent="-339725" algn="just">
              <a:buFont typeface="Wingdings" pitchFamily="2" charset="2"/>
              <a:buChar char="§"/>
            </a:pPr>
            <a:r>
              <a:rPr lang="en-US" sz="2800" dirty="0">
                <a:solidFill>
                  <a:srgbClr val="1F497D">
                    <a:lumMod val="40000"/>
                    <a:lumOff val="60000"/>
                  </a:srgbClr>
                </a:solidFill>
                <a:ea typeface="+mj-ea"/>
                <a:cs typeface="+mj-cs"/>
              </a:rPr>
              <a:t>The composition of the GDP has shifted from agriculture </a:t>
            </a:r>
            <a:r>
              <a:rPr lang="en-US" sz="2800" dirty="0" smtClean="0">
                <a:solidFill>
                  <a:srgbClr val="1F497D">
                    <a:lumMod val="40000"/>
                    <a:lumOff val="60000"/>
                  </a:srgbClr>
                </a:solidFill>
                <a:ea typeface="+mj-ea"/>
                <a:cs typeface="+mj-cs"/>
              </a:rPr>
              <a:t>to industry and services sector.</a:t>
            </a:r>
            <a:endParaRPr lang="en-US" sz="2800" dirty="0">
              <a:solidFill>
                <a:srgbClr val="1F497D">
                  <a:lumMod val="40000"/>
                  <a:lumOff val="60000"/>
                </a:srgbClr>
              </a:solidFill>
              <a:ea typeface="+mj-ea"/>
              <a:cs typeface="+mj-cs"/>
            </a:endParaRPr>
          </a:p>
          <a:p>
            <a:pPr marL="339725" indent="-339725" algn="just"/>
            <a:endParaRPr lang="en-US" dirty="0">
              <a:solidFill>
                <a:srgbClr val="1F497D">
                  <a:lumMod val="40000"/>
                  <a:lumOff val="60000"/>
                </a:srgbClr>
              </a:solidFill>
              <a:ea typeface="+mj-ea"/>
              <a:cs typeface="+mj-cs"/>
            </a:endParaRPr>
          </a:p>
          <a:p>
            <a:pPr marL="339725" indent="-339725" algn="just">
              <a:buFont typeface="Wingdings" pitchFamily="2" charset="2"/>
              <a:buChar char="§"/>
            </a:pPr>
            <a:r>
              <a:rPr lang="en-US" sz="2800" dirty="0">
                <a:solidFill>
                  <a:srgbClr val="1F497D">
                    <a:lumMod val="40000"/>
                    <a:lumOff val="60000"/>
                  </a:srgbClr>
                </a:solidFill>
                <a:ea typeface="+mj-ea"/>
                <a:cs typeface="+mj-cs"/>
              </a:rPr>
              <a:t>Agriculture share of  GDP </a:t>
            </a:r>
            <a:r>
              <a:rPr lang="en-US" sz="2800" dirty="0" smtClean="0">
                <a:solidFill>
                  <a:srgbClr val="1F497D">
                    <a:lumMod val="40000"/>
                    <a:lumOff val="60000"/>
                  </a:srgbClr>
                </a:solidFill>
                <a:ea typeface="+mj-ea"/>
                <a:cs typeface="+mj-cs"/>
              </a:rPr>
              <a:t>declined from </a:t>
            </a:r>
            <a:r>
              <a:rPr lang="en-US" sz="2800" dirty="0">
                <a:solidFill>
                  <a:srgbClr val="1F497D">
                    <a:lumMod val="40000"/>
                    <a:lumOff val="60000"/>
                  </a:srgbClr>
                </a:solidFill>
                <a:ea typeface="+mj-ea"/>
                <a:cs typeface="+mj-cs"/>
              </a:rPr>
              <a:t>20% to 11</a:t>
            </a:r>
            <a:r>
              <a:rPr lang="en-US" sz="2800" dirty="0" smtClean="0">
                <a:solidFill>
                  <a:srgbClr val="1F497D">
                    <a:lumMod val="40000"/>
                    <a:lumOff val="60000"/>
                  </a:srgbClr>
                </a:solidFill>
                <a:ea typeface="+mj-ea"/>
                <a:cs typeface="+mj-cs"/>
              </a:rPr>
              <a:t>%.</a:t>
            </a:r>
            <a:endParaRPr lang="en-US" sz="2800" dirty="0">
              <a:solidFill>
                <a:srgbClr val="1F497D">
                  <a:lumMod val="40000"/>
                  <a:lumOff val="60000"/>
                </a:srgbClr>
              </a:solidFill>
              <a:ea typeface="+mj-ea"/>
              <a:cs typeface="+mj-cs"/>
            </a:endParaRPr>
          </a:p>
          <a:p>
            <a:pPr marL="339725" indent="-339725" algn="just">
              <a:buFont typeface="Wingdings" pitchFamily="2" charset="2"/>
              <a:buChar char="§"/>
            </a:pPr>
            <a:endParaRPr lang="en-US" sz="2000" dirty="0">
              <a:solidFill>
                <a:srgbClr val="1F497D">
                  <a:lumMod val="40000"/>
                  <a:lumOff val="60000"/>
                </a:srgbClr>
              </a:solidFill>
              <a:ea typeface="+mj-ea"/>
              <a:cs typeface="+mj-cs"/>
            </a:endParaRPr>
          </a:p>
          <a:p>
            <a:pPr marL="339725" indent="-339725" algn="just">
              <a:buFont typeface="Wingdings" pitchFamily="2" charset="2"/>
              <a:buChar char="§"/>
            </a:pPr>
            <a:r>
              <a:rPr lang="en-US" sz="2800" dirty="0">
                <a:solidFill>
                  <a:srgbClr val="1F497D">
                    <a:lumMod val="40000"/>
                    <a:lumOff val="60000"/>
                  </a:srgbClr>
                </a:solidFill>
                <a:ea typeface="+mj-ea"/>
                <a:cs typeface="+mj-cs"/>
              </a:rPr>
              <a:t>Share of the industry has increased </a:t>
            </a:r>
            <a:r>
              <a:rPr lang="en-US" sz="2800" dirty="0" smtClean="0">
                <a:solidFill>
                  <a:srgbClr val="1F497D">
                    <a:lumMod val="40000"/>
                    <a:lumOff val="60000"/>
                  </a:srgbClr>
                </a:solidFill>
                <a:ea typeface="+mj-ea"/>
                <a:cs typeface="+mj-cs"/>
              </a:rPr>
              <a:t>from 27</a:t>
            </a:r>
            <a:r>
              <a:rPr lang="en-US" sz="2800" dirty="0">
                <a:solidFill>
                  <a:srgbClr val="1F497D">
                    <a:lumMod val="40000"/>
                    <a:lumOff val="60000"/>
                  </a:srgbClr>
                </a:solidFill>
                <a:ea typeface="+mj-ea"/>
                <a:cs typeface="+mj-cs"/>
              </a:rPr>
              <a:t>% to 33</a:t>
            </a:r>
            <a:r>
              <a:rPr lang="en-US" sz="2800" dirty="0" smtClean="0">
                <a:solidFill>
                  <a:srgbClr val="1F497D">
                    <a:lumMod val="40000"/>
                    <a:lumOff val="60000"/>
                  </a:srgbClr>
                </a:solidFill>
                <a:ea typeface="+mj-ea"/>
                <a:cs typeface="+mj-cs"/>
              </a:rPr>
              <a:t>%.</a:t>
            </a:r>
            <a:endParaRPr lang="en-US" sz="2800" dirty="0">
              <a:solidFill>
                <a:srgbClr val="1F497D">
                  <a:lumMod val="40000"/>
                  <a:lumOff val="60000"/>
                </a:srgbClr>
              </a:solidFill>
              <a:ea typeface="+mj-ea"/>
              <a:cs typeface="+mj-cs"/>
            </a:endParaRPr>
          </a:p>
          <a:p>
            <a:pPr marL="339725" indent="-339725" algn="just">
              <a:buFont typeface="Wingdings" pitchFamily="2" charset="2"/>
              <a:buChar char="§"/>
            </a:pPr>
            <a:endParaRPr lang="en-US" dirty="0">
              <a:solidFill>
                <a:srgbClr val="1F497D">
                  <a:lumMod val="40000"/>
                  <a:lumOff val="60000"/>
                </a:srgbClr>
              </a:solidFill>
              <a:ea typeface="+mj-ea"/>
              <a:cs typeface="+mj-cs"/>
            </a:endParaRPr>
          </a:p>
          <a:p>
            <a:pPr marL="339725" indent="-339725" algn="just">
              <a:buFont typeface="Wingdings" pitchFamily="2" charset="2"/>
              <a:buChar char="§"/>
            </a:pPr>
            <a:r>
              <a:rPr lang="en-US" sz="2800" dirty="0">
                <a:solidFill>
                  <a:srgbClr val="1F497D">
                    <a:lumMod val="40000"/>
                    <a:lumOff val="60000"/>
                  </a:srgbClr>
                </a:solidFill>
                <a:ea typeface="+mj-ea"/>
                <a:cs typeface="+mj-cs"/>
              </a:rPr>
              <a:t>School curriculum technical education and vocational training </a:t>
            </a:r>
            <a:r>
              <a:rPr lang="en-US" sz="2800" dirty="0" err="1">
                <a:solidFill>
                  <a:srgbClr val="1F497D">
                    <a:lumMod val="40000"/>
                    <a:lumOff val="60000"/>
                  </a:srgbClr>
                </a:solidFill>
                <a:ea typeface="+mj-ea"/>
                <a:cs typeface="+mj-cs"/>
              </a:rPr>
              <a:t>programmes</a:t>
            </a:r>
            <a:r>
              <a:rPr lang="en-US" sz="2800" dirty="0">
                <a:solidFill>
                  <a:srgbClr val="1F497D">
                    <a:lumMod val="40000"/>
                    <a:lumOff val="60000"/>
                  </a:srgbClr>
                </a:solidFill>
                <a:ea typeface="+mj-ea"/>
                <a:cs typeface="+mj-cs"/>
              </a:rPr>
              <a:t> have not </a:t>
            </a:r>
            <a:r>
              <a:rPr lang="en-US" sz="2800" dirty="0" smtClean="0">
                <a:solidFill>
                  <a:srgbClr val="1F497D">
                    <a:lumMod val="40000"/>
                    <a:lumOff val="60000"/>
                  </a:srgbClr>
                </a:solidFill>
                <a:ea typeface="+mj-ea"/>
                <a:cs typeface="+mj-cs"/>
              </a:rPr>
              <a:t>evolved adequately </a:t>
            </a:r>
            <a:r>
              <a:rPr lang="en-US" sz="2800" dirty="0">
                <a:solidFill>
                  <a:srgbClr val="1F497D">
                    <a:lumMod val="40000"/>
                    <a:lumOff val="60000"/>
                  </a:srgbClr>
                </a:solidFill>
                <a:ea typeface="+mj-ea"/>
                <a:cs typeface="+mj-cs"/>
              </a:rPr>
              <a:t>to </a:t>
            </a:r>
            <a:r>
              <a:rPr lang="en-US" sz="2800" dirty="0" smtClean="0">
                <a:solidFill>
                  <a:srgbClr val="1F497D">
                    <a:lumMod val="40000"/>
                    <a:lumOff val="60000"/>
                  </a:srgbClr>
                </a:solidFill>
                <a:ea typeface="+mj-ea"/>
                <a:cs typeface="+mj-cs"/>
              </a:rPr>
              <a:t>meet changing demands, </a:t>
            </a:r>
            <a:r>
              <a:rPr lang="en-US" sz="2800" dirty="0">
                <a:solidFill>
                  <a:srgbClr val="1F497D">
                    <a:lumMod val="40000"/>
                    <a:lumOff val="60000"/>
                  </a:srgbClr>
                </a:solidFill>
                <a:ea typeface="+mj-ea"/>
                <a:cs typeface="+mj-cs"/>
              </a:rPr>
              <a:t>resulting in a large skill gap and mismatch in the local labour </a:t>
            </a:r>
            <a:r>
              <a:rPr lang="en-US" sz="2800" dirty="0" smtClean="0">
                <a:solidFill>
                  <a:srgbClr val="1F497D">
                    <a:lumMod val="40000"/>
                    <a:lumOff val="60000"/>
                  </a:srgbClr>
                </a:solidFill>
                <a:ea typeface="+mj-ea"/>
                <a:cs typeface="+mj-cs"/>
              </a:rPr>
              <a:t>force. </a:t>
            </a:r>
          </a:p>
          <a:p>
            <a:pPr marL="339725" indent="-339725" algn="just">
              <a:buFont typeface="Wingdings" pitchFamily="2" charset="2"/>
              <a:buChar char="§"/>
            </a:pPr>
            <a:endParaRPr lang="en-US" sz="2000" dirty="0" smtClean="0">
              <a:solidFill>
                <a:srgbClr val="1F497D">
                  <a:lumMod val="40000"/>
                  <a:lumOff val="60000"/>
                </a:srgbClr>
              </a:solidFill>
              <a:ea typeface="+mj-ea"/>
              <a:cs typeface="+mj-cs"/>
            </a:endParaRPr>
          </a:p>
          <a:p>
            <a:pPr marL="339725" indent="-339725" algn="just">
              <a:buFont typeface="Wingdings" pitchFamily="2" charset="2"/>
              <a:buChar char="§"/>
            </a:pPr>
            <a:r>
              <a:rPr lang="en-US" sz="2800" dirty="0" smtClean="0">
                <a:solidFill>
                  <a:srgbClr val="1F497D">
                    <a:lumMod val="40000"/>
                    <a:lumOff val="60000"/>
                  </a:srgbClr>
                </a:solidFill>
                <a:ea typeface="+mj-ea"/>
                <a:cs typeface="+mj-cs"/>
              </a:rPr>
              <a:t>Lack </a:t>
            </a:r>
            <a:r>
              <a:rPr lang="en-US" sz="2800" dirty="0">
                <a:solidFill>
                  <a:srgbClr val="1F497D">
                    <a:lumMod val="40000"/>
                    <a:lumOff val="60000"/>
                  </a:srgbClr>
                </a:solidFill>
                <a:ea typeface="+mj-ea"/>
                <a:cs typeface="+mj-cs"/>
              </a:rPr>
              <a:t>of adequate skill </a:t>
            </a:r>
            <a:r>
              <a:rPr lang="en-US" sz="2800" dirty="0" smtClean="0">
                <a:solidFill>
                  <a:srgbClr val="1F497D">
                    <a:lumMod val="40000"/>
                    <a:lumOff val="60000"/>
                  </a:srgbClr>
                </a:solidFill>
                <a:ea typeface="+mj-ea"/>
                <a:cs typeface="+mj-cs"/>
              </a:rPr>
              <a:t>is one </a:t>
            </a:r>
            <a:r>
              <a:rPr lang="en-US" sz="2800" dirty="0">
                <a:solidFill>
                  <a:srgbClr val="1F497D">
                    <a:lumMod val="40000"/>
                    <a:lumOff val="60000"/>
                  </a:srgbClr>
                </a:solidFill>
                <a:ea typeface="+mj-ea"/>
                <a:cs typeface="+mj-cs"/>
              </a:rPr>
              <a:t>of the major </a:t>
            </a:r>
            <a:r>
              <a:rPr lang="en-US" sz="2800" dirty="0" smtClean="0">
                <a:solidFill>
                  <a:srgbClr val="1F497D">
                    <a:lumMod val="40000"/>
                    <a:lumOff val="60000"/>
                  </a:srgbClr>
                </a:solidFill>
                <a:ea typeface="+mj-ea"/>
                <a:cs typeface="+mj-cs"/>
              </a:rPr>
              <a:t>constraints in </a:t>
            </a:r>
            <a:r>
              <a:rPr lang="en-US" sz="2800" dirty="0">
                <a:solidFill>
                  <a:srgbClr val="1F497D">
                    <a:lumMod val="40000"/>
                    <a:lumOff val="60000"/>
                  </a:srgbClr>
                </a:solidFill>
                <a:ea typeface="+mj-ea"/>
                <a:cs typeface="+mj-cs"/>
              </a:rPr>
              <a:t>operating  </a:t>
            </a:r>
            <a:r>
              <a:rPr lang="en-US" sz="2800" dirty="0" smtClean="0">
                <a:solidFill>
                  <a:srgbClr val="1F497D">
                    <a:lumMod val="40000"/>
                    <a:lumOff val="60000"/>
                  </a:srgbClr>
                </a:solidFill>
                <a:ea typeface="+mj-ea"/>
                <a:cs typeface="+mj-cs"/>
              </a:rPr>
              <a:t>and growing business, </a:t>
            </a:r>
            <a:r>
              <a:rPr lang="en-US" sz="2800" dirty="0">
                <a:solidFill>
                  <a:srgbClr val="1F497D">
                    <a:lumMod val="40000"/>
                    <a:lumOff val="60000"/>
                  </a:srgbClr>
                </a:solidFill>
                <a:ea typeface="+mj-ea"/>
                <a:cs typeface="+mj-cs"/>
              </a:rPr>
              <a:t>third only to tax and </a:t>
            </a:r>
            <a:r>
              <a:rPr lang="en-US" sz="2800" dirty="0" smtClean="0">
                <a:solidFill>
                  <a:srgbClr val="1F497D">
                    <a:lumMod val="40000"/>
                    <a:lumOff val="60000"/>
                  </a:srgbClr>
                </a:solidFill>
                <a:ea typeface="+mj-ea"/>
                <a:cs typeface="+mj-cs"/>
              </a:rPr>
              <a:t>regulation.</a:t>
            </a:r>
            <a:endParaRPr lang="en-US" sz="2800" dirty="0">
              <a:solidFill>
                <a:srgbClr val="1F497D">
                  <a:lumMod val="40000"/>
                  <a:lumOff val="60000"/>
                </a:srgbClr>
              </a:solidFill>
              <a:ea typeface="+mj-ea"/>
              <a:cs typeface="+mj-cs"/>
            </a:endParaRPr>
          </a:p>
        </p:txBody>
      </p:sp>
    </p:spTree>
    <p:extLst>
      <p:ext uri="{BB962C8B-B14F-4D97-AF65-F5344CB8AC3E}">
        <p14:creationId xmlns:p14="http://schemas.microsoft.com/office/powerpoint/2010/main" xmlns="" val="26795081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0"/>
            <a:ext cx="8564563" cy="685800"/>
          </a:xfrm>
          <a:solidFill>
            <a:schemeClr val="tx1"/>
          </a:solidFill>
        </p:spPr>
        <p:txBody>
          <a:bodyPr/>
          <a:lstStyle/>
          <a:p>
            <a:r>
              <a:rPr lang="en-US" sz="2800" b="1" dirty="0" smtClean="0">
                <a:solidFill>
                  <a:srgbClr val="FFFF00"/>
                </a:solidFill>
              </a:rPr>
              <a:t>Trends in Selected Crafts &amp; Related Worker Jobs</a:t>
            </a:r>
          </a:p>
        </p:txBody>
      </p:sp>
      <p:sp>
        <p:nvSpPr>
          <p:cNvPr id="20484" name="TextBox 4"/>
          <p:cNvSpPr txBox="1">
            <a:spLocks noChangeArrowheads="1"/>
          </p:cNvSpPr>
          <p:nvPr/>
        </p:nvSpPr>
        <p:spPr bwMode="auto">
          <a:xfrm>
            <a:off x="228600" y="5749925"/>
            <a:ext cx="8915400" cy="1108075"/>
          </a:xfrm>
          <a:prstGeom prst="rect">
            <a:avLst/>
          </a:prstGeom>
          <a:noFill/>
          <a:ln w="9525">
            <a:noFill/>
            <a:miter lim="800000"/>
            <a:headEnd/>
            <a:tailEnd/>
          </a:ln>
        </p:spPr>
        <p:txBody>
          <a:bodyPr>
            <a:spAutoFit/>
          </a:bodyPr>
          <a:lstStyle/>
          <a:p>
            <a:pPr algn="ctr"/>
            <a:r>
              <a:rPr lang="en-US" sz="2200" b="1" dirty="0">
                <a:solidFill>
                  <a:srgbClr val="1F497D">
                    <a:lumMod val="40000"/>
                    <a:lumOff val="60000"/>
                  </a:srgbClr>
                </a:solidFill>
              </a:rPr>
              <a:t>Considerable decline can be observed in foreign employment placement due to the employment opportunities created by the  massive emerging growth in the construction sector </a:t>
            </a:r>
            <a:r>
              <a:rPr lang="en-US" sz="2200" b="1" dirty="0" smtClean="0">
                <a:solidFill>
                  <a:srgbClr val="1F497D">
                    <a:lumMod val="40000"/>
                    <a:lumOff val="60000"/>
                  </a:srgbClr>
                </a:solidFill>
              </a:rPr>
              <a:t>.</a:t>
            </a:r>
            <a:endParaRPr lang="en-US" sz="2200" b="1" dirty="0">
              <a:solidFill>
                <a:srgbClr val="1F497D">
                  <a:lumMod val="40000"/>
                  <a:lumOff val="60000"/>
                </a:srgbClr>
              </a:solidFill>
            </a:endParaRPr>
          </a:p>
        </p:txBody>
      </p:sp>
      <p:graphicFrame>
        <p:nvGraphicFramePr>
          <p:cNvPr id="6" name="Chart 5"/>
          <p:cNvGraphicFramePr/>
          <p:nvPr/>
        </p:nvGraphicFramePr>
        <p:xfrm>
          <a:off x="304800" y="990600"/>
          <a:ext cx="8458200" cy="48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40710005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9144000" cy="1143000"/>
          </a:xfrm>
        </p:spPr>
        <p:txBody>
          <a:bodyPr>
            <a:normAutofit/>
          </a:bodyPr>
          <a:lstStyle/>
          <a:p>
            <a:pPr algn="l"/>
            <a:r>
              <a:rPr lang="en-US" sz="2800" b="1" dirty="0" smtClean="0">
                <a:solidFill>
                  <a:schemeClr val="tx2">
                    <a:lumMod val="40000"/>
                    <a:lumOff val="60000"/>
                  </a:schemeClr>
                </a:solidFill>
              </a:rPr>
              <a:t>The image of industry :</a:t>
            </a:r>
            <a:r>
              <a:rPr lang="en-US" sz="2800" dirty="0" smtClean="0">
                <a:solidFill>
                  <a:schemeClr val="tx2">
                    <a:lumMod val="40000"/>
                    <a:lumOff val="60000"/>
                  </a:schemeClr>
                </a:solidFill>
              </a:rPr>
              <a:t/>
            </a:r>
            <a:br>
              <a:rPr lang="en-US" sz="2800" dirty="0" smtClean="0">
                <a:solidFill>
                  <a:schemeClr val="tx2">
                    <a:lumMod val="40000"/>
                    <a:lumOff val="60000"/>
                  </a:schemeClr>
                </a:solidFill>
              </a:rPr>
            </a:br>
            <a:endParaRPr lang="en-US" sz="2800" dirty="0">
              <a:solidFill>
                <a:schemeClr val="tx2">
                  <a:lumMod val="40000"/>
                  <a:lumOff val="60000"/>
                </a:schemeClr>
              </a:solidFill>
            </a:endParaRPr>
          </a:p>
        </p:txBody>
      </p:sp>
      <p:sp>
        <p:nvSpPr>
          <p:cNvPr id="3" name="TextBox 2"/>
          <p:cNvSpPr txBox="1"/>
          <p:nvPr/>
        </p:nvSpPr>
        <p:spPr>
          <a:xfrm>
            <a:off x="609600" y="1600200"/>
            <a:ext cx="8001000" cy="2677656"/>
          </a:xfrm>
          <a:prstGeom prst="rect">
            <a:avLst/>
          </a:prstGeom>
          <a:noFill/>
        </p:spPr>
        <p:txBody>
          <a:bodyPr wrap="square" rtlCol="0">
            <a:spAutoFit/>
          </a:bodyPr>
          <a:lstStyle/>
          <a:p>
            <a:pPr algn="just"/>
            <a:r>
              <a:rPr lang="en-US" sz="2800" dirty="0" smtClean="0">
                <a:solidFill>
                  <a:srgbClr val="1F497D">
                    <a:lumMod val="40000"/>
                    <a:lumOff val="60000"/>
                  </a:srgbClr>
                </a:solidFill>
              </a:rPr>
              <a:t>The construction industry has been classified as a 3D industry (Dirty, Difficult, Dangerous)</a:t>
            </a:r>
          </a:p>
          <a:p>
            <a:pPr algn="just"/>
            <a:endParaRPr lang="en-US" sz="2800" dirty="0">
              <a:solidFill>
                <a:srgbClr val="1F497D">
                  <a:lumMod val="40000"/>
                  <a:lumOff val="60000"/>
                </a:srgbClr>
              </a:solidFill>
            </a:endParaRPr>
          </a:p>
          <a:p>
            <a:pPr algn="just"/>
            <a:r>
              <a:rPr lang="en-US" sz="2800" dirty="0" smtClean="0">
                <a:solidFill>
                  <a:srgbClr val="1F497D">
                    <a:lumMod val="40000"/>
                    <a:lumOff val="60000"/>
                  </a:srgbClr>
                </a:solidFill>
              </a:rPr>
              <a:t>It is required to transform the industry image from 3D to 3P. (Professional, Productivity and Progressive industry)</a:t>
            </a:r>
            <a:endParaRPr lang="en-US" sz="2800" dirty="0">
              <a:solidFill>
                <a:srgbClr val="1F497D">
                  <a:lumMod val="40000"/>
                  <a:lumOff val="60000"/>
                </a:srgbClr>
              </a:solidFill>
            </a:endParaRPr>
          </a:p>
        </p:txBody>
      </p:sp>
      <p:sp>
        <p:nvSpPr>
          <p:cNvPr id="4" name="TextBox 3"/>
          <p:cNvSpPr txBox="1"/>
          <p:nvPr/>
        </p:nvSpPr>
        <p:spPr>
          <a:xfrm>
            <a:off x="0" y="0"/>
            <a:ext cx="9144000" cy="954107"/>
          </a:xfrm>
          <a:prstGeom prst="rect">
            <a:avLst/>
          </a:prstGeom>
          <a:noFill/>
        </p:spPr>
        <p:txBody>
          <a:bodyPr wrap="square" rtlCol="0">
            <a:spAutoFit/>
          </a:bodyPr>
          <a:lstStyle/>
          <a:p>
            <a:pPr algn="ctr"/>
            <a:r>
              <a:rPr lang="en-US" sz="2800" b="1" dirty="0" smtClean="0">
                <a:solidFill>
                  <a:srgbClr val="FFFF00"/>
                </a:solidFill>
              </a:rPr>
              <a:t>Reluctance </a:t>
            </a:r>
            <a:r>
              <a:rPr lang="en-US" sz="2800" b="1" dirty="0">
                <a:solidFill>
                  <a:srgbClr val="FFFF00"/>
                </a:solidFill>
              </a:rPr>
              <a:t>of young generation to join </a:t>
            </a:r>
            <a:r>
              <a:rPr lang="en-US" sz="2800" b="1" dirty="0" smtClean="0">
                <a:solidFill>
                  <a:srgbClr val="FFFF00"/>
                </a:solidFill>
              </a:rPr>
              <a:t>the </a:t>
            </a:r>
          </a:p>
          <a:p>
            <a:pPr algn="ctr"/>
            <a:r>
              <a:rPr lang="en-US" sz="2800" b="1" dirty="0" smtClean="0">
                <a:solidFill>
                  <a:srgbClr val="FFFF00"/>
                </a:solidFill>
              </a:rPr>
              <a:t>Construction </a:t>
            </a:r>
            <a:r>
              <a:rPr lang="en-US" sz="2800" b="1" dirty="0">
                <a:solidFill>
                  <a:srgbClr val="FFFF00"/>
                </a:solidFill>
              </a:rPr>
              <a:t>Industry</a:t>
            </a:r>
          </a:p>
        </p:txBody>
      </p:sp>
      <p:sp>
        <p:nvSpPr>
          <p:cNvPr id="5" name="Rectangle 4"/>
          <p:cNvSpPr/>
          <p:nvPr/>
        </p:nvSpPr>
        <p:spPr>
          <a:xfrm>
            <a:off x="0" y="4343400"/>
            <a:ext cx="8915400" cy="523220"/>
          </a:xfrm>
          <a:prstGeom prst="rect">
            <a:avLst/>
          </a:prstGeom>
        </p:spPr>
        <p:txBody>
          <a:bodyPr wrap="square">
            <a:spAutoFit/>
          </a:bodyPr>
          <a:lstStyle/>
          <a:p>
            <a:pPr algn="ctr"/>
            <a:r>
              <a:rPr lang="en-US" sz="2800" b="1" dirty="0" smtClean="0">
                <a:solidFill>
                  <a:srgbClr val="FFFF00"/>
                </a:solidFill>
              </a:rPr>
              <a:t>Recognition  and rewarding of construction craftsmen “</a:t>
            </a:r>
            <a:endParaRPr lang="en-US" sz="2800" b="1" dirty="0">
              <a:solidFill>
                <a:srgbClr val="FFFF00"/>
              </a:solidFill>
            </a:endParaRPr>
          </a:p>
        </p:txBody>
      </p:sp>
      <p:sp>
        <p:nvSpPr>
          <p:cNvPr id="6" name="Rectangle 5"/>
          <p:cNvSpPr/>
          <p:nvPr/>
        </p:nvSpPr>
        <p:spPr>
          <a:xfrm>
            <a:off x="0" y="5042118"/>
            <a:ext cx="9144000" cy="1815882"/>
          </a:xfrm>
          <a:prstGeom prst="rect">
            <a:avLst/>
          </a:prstGeom>
        </p:spPr>
        <p:txBody>
          <a:bodyPr wrap="square">
            <a:spAutoFit/>
          </a:bodyPr>
          <a:lstStyle/>
          <a:p>
            <a:pPr algn="just"/>
            <a:r>
              <a:rPr lang="en-US" sz="2800" dirty="0" smtClean="0">
                <a:solidFill>
                  <a:srgbClr val="1F497D">
                    <a:lumMod val="40000"/>
                    <a:lumOff val="60000"/>
                  </a:srgbClr>
                </a:solidFill>
              </a:rPr>
              <a:t>It was started with the goal of promoting youth from island wide to enter into the industry and encourage skills enhancement among construction workers, who are already in the trades.</a:t>
            </a:r>
            <a:endParaRPr lang="en-US" sz="2800" dirty="0">
              <a:solidFill>
                <a:srgbClr val="1F497D">
                  <a:lumMod val="40000"/>
                  <a:lumOff val="60000"/>
                </a:srgbClr>
              </a:solidFill>
            </a:endParaRPr>
          </a:p>
        </p:txBody>
      </p:sp>
    </p:spTree>
    <p:extLst>
      <p:ext uri="{BB962C8B-B14F-4D97-AF65-F5344CB8AC3E}">
        <p14:creationId xmlns:p14="http://schemas.microsoft.com/office/powerpoint/2010/main" xmlns="" val="22883181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1000" y="228600"/>
            <a:ext cx="8229600" cy="769441"/>
          </a:xfrm>
          <a:prstGeom prst="rect">
            <a:avLst/>
          </a:prstGeom>
          <a:noFill/>
        </p:spPr>
        <p:txBody>
          <a:bodyPr wrap="square" rtlCol="0">
            <a:spAutoFit/>
          </a:bodyPr>
          <a:lstStyle/>
          <a:p>
            <a:pPr algn="just"/>
            <a:r>
              <a:rPr lang="en-GB" sz="2200" dirty="0" smtClean="0">
                <a:solidFill>
                  <a:srgbClr val="FFFF00"/>
                </a:solidFill>
              </a:rPr>
              <a:t>Certified work force to increase productivity and quality of work maintaining the highest standards </a:t>
            </a:r>
            <a:endParaRPr lang="en-GB" sz="2200" dirty="0">
              <a:solidFill>
                <a:srgbClr val="FFFF00"/>
              </a:solidFill>
            </a:endParaRPr>
          </a:p>
        </p:txBody>
      </p:sp>
      <p:sp>
        <p:nvSpPr>
          <p:cNvPr id="5" name="TextBox 4"/>
          <p:cNvSpPr txBox="1"/>
          <p:nvPr/>
        </p:nvSpPr>
        <p:spPr>
          <a:xfrm>
            <a:off x="381000" y="990600"/>
            <a:ext cx="8305800" cy="1323439"/>
          </a:xfrm>
          <a:prstGeom prst="rect">
            <a:avLst/>
          </a:prstGeom>
          <a:noFill/>
        </p:spPr>
        <p:txBody>
          <a:bodyPr wrap="square" rtlCol="0">
            <a:spAutoFit/>
          </a:bodyPr>
          <a:lstStyle/>
          <a:p>
            <a:pPr algn="just"/>
            <a:r>
              <a:rPr lang="en-GB" sz="2000" dirty="0" smtClean="0">
                <a:solidFill>
                  <a:schemeClr val="bg1"/>
                </a:solidFill>
              </a:rPr>
              <a:t>CIDA  will soon commence registering of all the construction craftsmen practising in the construction industry giving them a identity card indicating their level of skills and providing them with long term insurance and  retirement benefits </a:t>
            </a:r>
            <a:endParaRPr lang="en-GB" sz="2000" dirty="0">
              <a:solidFill>
                <a:schemeClr val="bg1"/>
              </a:solidFill>
            </a:endParaRPr>
          </a:p>
        </p:txBody>
      </p:sp>
      <p:sp>
        <p:nvSpPr>
          <p:cNvPr id="6" name="TextBox 5"/>
          <p:cNvSpPr txBox="1"/>
          <p:nvPr/>
        </p:nvSpPr>
        <p:spPr>
          <a:xfrm>
            <a:off x="381000" y="2362200"/>
            <a:ext cx="8305800" cy="1323439"/>
          </a:xfrm>
          <a:prstGeom prst="rect">
            <a:avLst/>
          </a:prstGeom>
          <a:noFill/>
        </p:spPr>
        <p:txBody>
          <a:bodyPr wrap="square" rtlCol="0">
            <a:spAutoFit/>
          </a:bodyPr>
          <a:lstStyle/>
          <a:p>
            <a:pPr algn="just"/>
            <a:r>
              <a:rPr lang="en-GB" sz="2000" dirty="0" smtClean="0">
                <a:solidFill>
                  <a:schemeClr val="bg1"/>
                </a:solidFill>
              </a:rPr>
              <a:t>All the construction craftsmen who do not posses a valid certificate will be encouraged to obtain a National Vocational Qualifications (NVQ) under the system of recognition of prior learning ( RPL ) before being resisted as a qualified construction craftsman</a:t>
            </a:r>
            <a:endParaRPr lang="en-GB" sz="2000" dirty="0">
              <a:solidFill>
                <a:schemeClr val="bg1"/>
              </a:solidFill>
            </a:endParaRPr>
          </a:p>
        </p:txBody>
      </p:sp>
      <p:sp>
        <p:nvSpPr>
          <p:cNvPr id="7" name="TextBox 6"/>
          <p:cNvSpPr txBox="1"/>
          <p:nvPr/>
        </p:nvSpPr>
        <p:spPr>
          <a:xfrm>
            <a:off x="381000" y="3758110"/>
            <a:ext cx="8305800" cy="1015663"/>
          </a:xfrm>
          <a:prstGeom prst="rect">
            <a:avLst/>
          </a:prstGeom>
          <a:noFill/>
        </p:spPr>
        <p:txBody>
          <a:bodyPr wrap="square" rtlCol="0">
            <a:spAutoFit/>
          </a:bodyPr>
          <a:lstStyle/>
          <a:p>
            <a:pPr algn="just"/>
            <a:r>
              <a:rPr lang="en-GB" sz="2000" dirty="0" smtClean="0">
                <a:solidFill>
                  <a:schemeClr val="bg1"/>
                </a:solidFill>
              </a:rPr>
              <a:t>No person other than a craft identity card holder shall be engaged independently in any identified construction work unless under the supervision of a craft identity card holder on the relevant craft</a:t>
            </a:r>
            <a:endParaRPr lang="en-GB" sz="2000" dirty="0">
              <a:solidFill>
                <a:schemeClr val="bg1"/>
              </a:solidFill>
            </a:endParaRPr>
          </a:p>
        </p:txBody>
      </p:sp>
      <p:sp>
        <p:nvSpPr>
          <p:cNvPr id="8" name="TextBox 7"/>
          <p:cNvSpPr txBox="1"/>
          <p:nvPr/>
        </p:nvSpPr>
        <p:spPr>
          <a:xfrm>
            <a:off x="381000" y="5105400"/>
            <a:ext cx="8305800" cy="1323439"/>
          </a:xfrm>
          <a:prstGeom prst="rect">
            <a:avLst/>
          </a:prstGeom>
          <a:noFill/>
        </p:spPr>
        <p:txBody>
          <a:bodyPr wrap="square" rtlCol="0">
            <a:spAutoFit/>
          </a:bodyPr>
          <a:lstStyle/>
          <a:p>
            <a:pPr algn="just"/>
            <a:r>
              <a:rPr lang="en-GB" sz="2000" dirty="0" smtClean="0">
                <a:solidFill>
                  <a:schemeClr val="bg1"/>
                </a:solidFill>
              </a:rPr>
              <a:t>Vocational Training leading to the awarding of National Vocational qualifications  should be carried out by the institutions </a:t>
            </a:r>
            <a:r>
              <a:rPr lang="en-GB" sz="2000" dirty="0" smtClean="0">
                <a:solidFill>
                  <a:schemeClr val="tx2"/>
                </a:solidFill>
              </a:rPr>
              <a:t>accredited by the  Tertiary and vocational education commission so that quality and standard of the training can be assured </a:t>
            </a:r>
            <a:endParaRPr lang="en-GB" sz="2000" dirty="0">
              <a:solidFill>
                <a:schemeClr val="tx2"/>
              </a:solidFill>
            </a:endParaRPr>
          </a:p>
        </p:txBody>
      </p:sp>
    </p:spTree>
    <p:extLst>
      <p:ext uri="{BB962C8B-B14F-4D97-AF65-F5344CB8AC3E}">
        <p14:creationId xmlns:p14="http://schemas.microsoft.com/office/powerpoint/2010/main" xmlns="" val="10286885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457200"/>
            <a:ext cx="8153400" cy="4678204"/>
          </a:xfrm>
          <a:prstGeom prst="rect">
            <a:avLst/>
          </a:prstGeom>
          <a:noFill/>
        </p:spPr>
        <p:txBody>
          <a:bodyPr wrap="square" rtlCol="0">
            <a:spAutoFit/>
          </a:bodyPr>
          <a:lstStyle/>
          <a:p>
            <a:pPr marL="1379538" lvl="0" indent="-1379538" algn="just" fontAlgn="base">
              <a:spcBef>
                <a:spcPct val="0"/>
              </a:spcBef>
              <a:spcAft>
                <a:spcPct val="0"/>
              </a:spcAft>
              <a:tabLst>
                <a:tab pos="914400" algn="l"/>
                <a:tab pos="1379538" algn="l"/>
              </a:tabLst>
            </a:pPr>
            <a:r>
              <a:rPr kumimoji="0" lang="en-US" sz="2000" b="1" i="0" u="none" strike="noStrike" cap="none" normalizeH="0" baseline="0" dirty="0" smtClean="0">
                <a:ln>
                  <a:noFill/>
                </a:ln>
                <a:solidFill>
                  <a:srgbClr val="FFFF00"/>
                </a:solidFill>
                <a:effectLst/>
                <a:ea typeface="Calibri" pitchFamily="34" charset="0"/>
                <a:cs typeface="Iskoola Pota" pitchFamily="34" charset="0"/>
              </a:rPr>
              <a:t>NPC 8 	- 	Enhance occupational safety and health standards and practices in the Construction Industry</a:t>
            </a:r>
          </a:p>
          <a:p>
            <a:pPr lvl="0" algn="just" fontAlgn="base">
              <a:spcBef>
                <a:spcPct val="0"/>
              </a:spcBef>
              <a:spcAft>
                <a:spcPct val="0"/>
              </a:spcAft>
            </a:pPr>
            <a:endParaRPr kumimoji="0" lang="en-US" sz="2000" b="0" i="0" u="none" strike="noStrike" cap="none" normalizeH="0" baseline="0" dirty="0" smtClean="0">
              <a:ln>
                <a:noFill/>
              </a:ln>
              <a:solidFill>
                <a:schemeClr val="bg1"/>
              </a:solidFill>
              <a:effectLst/>
              <a:cs typeface="Arial" pitchFamily="34" charset="0"/>
            </a:endParaRPr>
          </a:p>
          <a:p>
            <a:pPr lvl="0" algn="just" eaLnBrk="0" fontAlgn="base" hangingPunct="0">
              <a:spcBef>
                <a:spcPct val="0"/>
              </a:spcBef>
              <a:spcAft>
                <a:spcPct val="0"/>
              </a:spcAft>
            </a:pPr>
            <a:r>
              <a:rPr kumimoji="0" lang="en-US" sz="2000" b="1" i="0" u="sng" strike="noStrike" cap="none" normalizeH="0" baseline="0" dirty="0" smtClean="0">
                <a:ln>
                  <a:noFill/>
                </a:ln>
                <a:solidFill>
                  <a:schemeClr val="bg1"/>
                </a:solidFill>
                <a:effectLst/>
                <a:ea typeface="Calibri" pitchFamily="34" charset="0"/>
                <a:cs typeface="Iskoola Pota" pitchFamily="34" charset="0"/>
              </a:rPr>
              <a:t>Implementation Mechanism:</a:t>
            </a:r>
          </a:p>
          <a:p>
            <a:pPr lvl="0" algn="just" eaLnBrk="0" fontAlgn="base" hangingPunct="0">
              <a:spcBef>
                <a:spcPct val="0"/>
              </a:spcBef>
              <a:spcAft>
                <a:spcPct val="0"/>
              </a:spcAft>
            </a:pPr>
            <a:endParaRPr kumimoji="0" lang="en-US" sz="2000" b="0" i="0" u="none" strike="noStrike" cap="none" normalizeH="0" baseline="0" dirty="0" smtClean="0">
              <a:ln>
                <a:noFill/>
              </a:ln>
              <a:solidFill>
                <a:schemeClr val="bg1"/>
              </a:solidFill>
              <a:effectLst/>
              <a:cs typeface="Arial" pitchFamily="34" charset="0"/>
            </a:endParaRPr>
          </a:p>
          <a:p>
            <a:pPr marL="569913" lvl="0" indent="-569913" algn="just" eaLnBrk="0" fontAlgn="base" hangingPunct="0">
              <a:spcBef>
                <a:spcPct val="0"/>
              </a:spcBef>
              <a:spcAft>
                <a:spcPct val="0"/>
              </a:spcAft>
            </a:pPr>
            <a:r>
              <a:rPr kumimoji="0" lang="en-US" sz="2000" b="0" u="none" strike="noStrike" cap="none" normalizeH="0" baseline="0" dirty="0" smtClean="0">
                <a:ln>
                  <a:noFill/>
                </a:ln>
                <a:solidFill>
                  <a:schemeClr val="bg1"/>
                </a:solidFill>
                <a:effectLst/>
                <a:ea typeface="Calibri" pitchFamily="34" charset="0"/>
                <a:cs typeface="Iskoola Pota" pitchFamily="34" charset="0"/>
              </a:rPr>
              <a:t>Construction Industry Development Authority: </a:t>
            </a:r>
          </a:p>
          <a:p>
            <a:pPr marL="569913" lvl="0" indent="-569913" algn="just" eaLnBrk="0" fontAlgn="base" hangingPunct="0">
              <a:spcBef>
                <a:spcPct val="0"/>
              </a:spcBef>
              <a:spcAft>
                <a:spcPct val="0"/>
              </a:spcAft>
            </a:pPr>
            <a:endParaRPr kumimoji="0" lang="en-US" sz="2000" b="0" u="none" strike="noStrike" cap="none" normalizeH="0" baseline="0" dirty="0" smtClean="0">
              <a:ln>
                <a:noFill/>
              </a:ln>
              <a:solidFill>
                <a:schemeClr val="bg1"/>
              </a:solidFill>
              <a:effectLst/>
              <a:cs typeface="Arial" pitchFamily="34" charset="0"/>
            </a:endParaRPr>
          </a:p>
          <a:p>
            <a:pPr marL="569913" lvl="0" indent="-569913" algn="just" eaLnBrk="0" fontAlgn="base" hangingPunct="0">
              <a:spcBef>
                <a:spcPct val="0"/>
              </a:spcBef>
              <a:spcAft>
                <a:spcPct val="0"/>
              </a:spcAft>
              <a:buFontTx/>
              <a:buChar char="•"/>
            </a:pPr>
            <a:r>
              <a:rPr kumimoji="0" lang="en-US" sz="2000" b="0" u="none" strike="noStrike" cap="none" normalizeH="0" baseline="0" dirty="0" smtClean="0">
                <a:ln>
                  <a:noFill/>
                </a:ln>
                <a:solidFill>
                  <a:schemeClr val="bg1"/>
                </a:solidFill>
                <a:effectLst/>
                <a:ea typeface="Calibri" pitchFamily="34" charset="0"/>
                <a:cs typeface="Iskoola Pota" pitchFamily="34" charset="0"/>
              </a:rPr>
              <a:t>Will ensure health and safety standards for construction  personnel</a:t>
            </a:r>
            <a:endParaRPr kumimoji="0" lang="en-US" sz="2000" b="0" u="none" strike="noStrike" cap="none" normalizeH="0" baseline="0" dirty="0" smtClean="0">
              <a:ln>
                <a:noFill/>
              </a:ln>
              <a:solidFill>
                <a:schemeClr val="bg1"/>
              </a:solidFill>
              <a:effectLst/>
              <a:cs typeface="Arial" pitchFamily="34" charset="0"/>
            </a:endParaRPr>
          </a:p>
          <a:p>
            <a:pPr marL="569913" lvl="0" indent="-569913" algn="just" eaLnBrk="0" fontAlgn="base" hangingPunct="0">
              <a:spcBef>
                <a:spcPct val="0"/>
              </a:spcBef>
              <a:spcAft>
                <a:spcPct val="0"/>
              </a:spcAft>
              <a:buFontTx/>
              <a:buChar char="•"/>
            </a:pPr>
            <a:r>
              <a:rPr kumimoji="0" lang="en-US" sz="2000" b="0" u="none" strike="noStrike" cap="none" normalizeH="0" baseline="0" dirty="0" smtClean="0">
                <a:ln>
                  <a:noFill/>
                </a:ln>
                <a:solidFill>
                  <a:schemeClr val="bg1"/>
                </a:solidFill>
                <a:effectLst/>
                <a:ea typeface="Calibri" pitchFamily="34" charset="0"/>
                <a:cs typeface="Iskoola Pota" pitchFamily="34" charset="0"/>
              </a:rPr>
              <a:t>Will facilitate procedures for the preparation and implementation of acceptable site-specific safety management plans or safe work methods in all construction projects.</a:t>
            </a:r>
            <a:endParaRPr kumimoji="0" lang="en-US" sz="2000" b="0" u="none" strike="noStrike" cap="none" normalizeH="0" baseline="0" dirty="0" smtClean="0">
              <a:ln>
                <a:noFill/>
              </a:ln>
              <a:solidFill>
                <a:schemeClr val="bg1"/>
              </a:solidFill>
              <a:effectLst/>
              <a:cs typeface="Arial" pitchFamily="34" charset="0"/>
            </a:endParaRPr>
          </a:p>
          <a:p>
            <a:pPr marL="569913" lvl="0" indent="-569913" algn="just" eaLnBrk="0" fontAlgn="base" hangingPunct="0">
              <a:spcBef>
                <a:spcPct val="0"/>
              </a:spcBef>
              <a:spcAft>
                <a:spcPct val="0"/>
              </a:spcAft>
              <a:buFontTx/>
              <a:buChar char="•"/>
            </a:pPr>
            <a:r>
              <a:rPr kumimoji="0" lang="en-US" sz="2000" b="0" u="none" strike="noStrike" cap="none" normalizeH="0" baseline="0" dirty="0" smtClean="0">
                <a:ln>
                  <a:noFill/>
                </a:ln>
                <a:solidFill>
                  <a:schemeClr val="bg1"/>
                </a:solidFill>
                <a:effectLst/>
                <a:ea typeface="Calibri" pitchFamily="34" charset="0"/>
                <a:cs typeface="Iskoola Pota" pitchFamily="34" charset="0"/>
              </a:rPr>
              <a:t>Will define processes through which construction work will be safe and not injurious to  health by encouraging training of personnel in these areas. </a:t>
            </a:r>
            <a:endParaRPr kumimoji="0" lang="en-US" sz="2000" b="0" u="none" strike="noStrike" cap="none" normalizeH="0" baseline="0" dirty="0" smtClean="0">
              <a:ln>
                <a:noFill/>
              </a:ln>
              <a:solidFill>
                <a:schemeClr val="bg1"/>
              </a:solidFill>
              <a:effectLst/>
              <a:cs typeface="Arial" pitchFamily="34" charset="0"/>
            </a:endParaRPr>
          </a:p>
          <a:p>
            <a:endParaRPr lang="en-US" dirty="0">
              <a:solidFill>
                <a:schemeClr val="bg1"/>
              </a:solidFill>
            </a:endParaRPr>
          </a:p>
        </p:txBody>
      </p:sp>
      <p:sp>
        <p:nvSpPr>
          <p:cNvPr id="2" name="TextBox 1"/>
          <p:cNvSpPr txBox="1"/>
          <p:nvPr/>
        </p:nvSpPr>
        <p:spPr>
          <a:xfrm>
            <a:off x="457200" y="5181600"/>
            <a:ext cx="8077200" cy="646331"/>
          </a:xfrm>
          <a:prstGeom prst="rect">
            <a:avLst/>
          </a:prstGeom>
          <a:noFill/>
        </p:spPr>
        <p:txBody>
          <a:bodyPr wrap="square" rtlCol="0">
            <a:spAutoFit/>
          </a:bodyPr>
          <a:lstStyle/>
          <a:p>
            <a:pPr algn="just"/>
            <a:r>
              <a:rPr lang="en-GB" dirty="0" smtClean="0">
                <a:solidFill>
                  <a:schemeClr val="bg1"/>
                </a:solidFill>
              </a:rPr>
              <a:t>Mandatory requirement of engagement of construction safety and occupational health managers / construction safety and occupational  Supervisors and Officers,</a:t>
            </a:r>
            <a:endParaRPr lang="en-GB" dirty="0">
              <a:solidFill>
                <a:schemeClr val="bg1"/>
              </a:solidFill>
            </a:endParaRPr>
          </a:p>
        </p:txBody>
      </p:sp>
      <p:sp>
        <p:nvSpPr>
          <p:cNvPr id="3" name="TextBox 2"/>
          <p:cNvSpPr txBox="1"/>
          <p:nvPr/>
        </p:nvSpPr>
        <p:spPr>
          <a:xfrm>
            <a:off x="486508" y="5791200"/>
            <a:ext cx="8124092" cy="923330"/>
          </a:xfrm>
          <a:prstGeom prst="rect">
            <a:avLst/>
          </a:prstGeom>
          <a:noFill/>
        </p:spPr>
        <p:txBody>
          <a:bodyPr wrap="square" rtlCol="0">
            <a:spAutoFit/>
          </a:bodyPr>
          <a:lstStyle/>
          <a:p>
            <a:pPr algn="just"/>
            <a:r>
              <a:rPr lang="en-GB" dirty="0" smtClean="0">
                <a:solidFill>
                  <a:schemeClr val="bg1"/>
                </a:solidFill>
              </a:rPr>
              <a:t>Grade CS1 and CS2 – 01 Construction Safety and Occupational Health Manager, 02 construction safety and occupational health officers, 03 construction safety and occupational health supervisors</a:t>
            </a:r>
            <a:endParaRPr lang="en-GB" dirty="0">
              <a:solidFill>
                <a:schemeClr val="bg1"/>
              </a:solidFill>
            </a:endParaRPr>
          </a:p>
        </p:txBody>
      </p:sp>
      <p:cxnSp>
        <p:nvCxnSpPr>
          <p:cNvPr id="5" name="Straight Connector 4"/>
          <p:cNvCxnSpPr/>
          <p:nvPr/>
        </p:nvCxnSpPr>
        <p:spPr>
          <a:xfrm>
            <a:off x="533400" y="5181600"/>
            <a:ext cx="30480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838200"/>
            <a:ext cx="8458200" cy="4525963"/>
          </a:xfrm>
        </p:spPr>
        <p:txBody>
          <a:bodyPr>
            <a:normAutofit fontScale="25000" lnSpcReduction="20000"/>
          </a:bodyPr>
          <a:lstStyle/>
          <a:p>
            <a:pPr marL="1379538" indent="-1379538">
              <a:buNone/>
              <a:tabLst>
                <a:tab pos="914400" algn="l"/>
                <a:tab pos="1379538" algn="l"/>
              </a:tabLst>
            </a:pPr>
            <a:r>
              <a:rPr lang="en-US" sz="8000" b="1" dirty="0">
                <a:solidFill>
                  <a:srgbClr val="FFFF00"/>
                </a:solidFill>
              </a:rPr>
              <a:t>NPC </a:t>
            </a:r>
            <a:r>
              <a:rPr lang="en-US" sz="8000" b="1" dirty="0" smtClean="0">
                <a:solidFill>
                  <a:srgbClr val="FFFF00"/>
                </a:solidFill>
              </a:rPr>
              <a:t>9	-	Enhance </a:t>
            </a:r>
            <a:r>
              <a:rPr lang="en-US" sz="8000" b="1" dirty="0">
                <a:solidFill>
                  <a:srgbClr val="FFFF00"/>
                </a:solidFill>
              </a:rPr>
              <a:t>the use of Information Technology to improve efficiency and productivity of the construction industry processes</a:t>
            </a:r>
            <a:endParaRPr lang="en-US" sz="8000" dirty="0">
              <a:solidFill>
                <a:srgbClr val="FFFF00"/>
              </a:solidFill>
            </a:endParaRPr>
          </a:p>
          <a:p>
            <a:pPr>
              <a:buNone/>
              <a:tabLst>
                <a:tab pos="914400" algn="l"/>
                <a:tab pos="1379538" algn="l"/>
              </a:tabLst>
            </a:pPr>
            <a:r>
              <a:rPr lang="en-US" sz="8000" dirty="0">
                <a:solidFill>
                  <a:schemeClr val="bg1"/>
                </a:solidFill>
              </a:rPr>
              <a:t> </a:t>
            </a:r>
          </a:p>
          <a:p>
            <a:pPr>
              <a:buNone/>
              <a:tabLst>
                <a:tab pos="914400" algn="l"/>
                <a:tab pos="1379538" algn="l"/>
              </a:tabLst>
            </a:pPr>
            <a:r>
              <a:rPr lang="en-US" sz="8000" b="1" u="sng" dirty="0">
                <a:solidFill>
                  <a:schemeClr val="bg1"/>
                </a:solidFill>
              </a:rPr>
              <a:t>Implementation Mechanism:</a:t>
            </a:r>
            <a:endParaRPr lang="en-US" sz="8000" u="sng" dirty="0">
              <a:solidFill>
                <a:schemeClr val="bg1"/>
              </a:solidFill>
            </a:endParaRPr>
          </a:p>
          <a:p>
            <a:pPr>
              <a:buNone/>
              <a:tabLst>
                <a:tab pos="914400" algn="l"/>
                <a:tab pos="1379538" algn="l"/>
              </a:tabLst>
            </a:pPr>
            <a:r>
              <a:rPr lang="en-US" sz="8000" i="1" dirty="0">
                <a:solidFill>
                  <a:schemeClr val="bg1"/>
                </a:solidFill>
              </a:rPr>
              <a:t> </a:t>
            </a:r>
            <a:endParaRPr lang="en-US" sz="8000" dirty="0">
              <a:solidFill>
                <a:schemeClr val="bg1"/>
              </a:solidFill>
            </a:endParaRPr>
          </a:p>
          <a:p>
            <a:pPr marL="0" indent="0" algn="just">
              <a:buNone/>
              <a:tabLst>
                <a:tab pos="1379538" algn="l"/>
              </a:tabLst>
            </a:pPr>
            <a:r>
              <a:rPr lang="en-US" sz="8000" dirty="0">
                <a:solidFill>
                  <a:schemeClr val="bg1"/>
                </a:solidFill>
              </a:rPr>
              <a:t>Construction Industry Development Authority will identify and promote in association with relevant agencies:</a:t>
            </a:r>
          </a:p>
          <a:p>
            <a:pPr marL="569913" indent="-569913" algn="just">
              <a:lnSpc>
                <a:spcPct val="120000"/>
              </a:lnSpc>
              <a:buNone/>
              <a:tabLst>
                <a:tab pos="569913" algn="l"/>
                <a:tab pos="1379538" algn="l"/>
              </a:tabLst>
            </a:pPr>
            <a:r>
              <a:rPr lang="en-US" sz="8000" dirty="0">
                <a:solidFill>
                  <a:schemeClr val="bg1"/>
                </a:solidFill>
              </a:rPr>
              <a:t> </a:t>
            </a:r>
          </a:p>
          <a:p>
            <a:pPr marL="569913" lvl="0" indent="-569913" algn="just">
              <a:lnSpc>
                <a:spcPct val="120000"/>
              </a:lnSpc>
              <a:buFont typeface="+mj-lt"/>
              <a:buAutoNum type="romanUcPeriod"/>
              <a:tabLst>
                <a:tab pos="569913" algn="l"/>
                <a:tab pos="1379538" algn="l"/>
              </a:tabLst>
            </a:pPr>
            <a:r>
              <a:rPr lang="en-US" sz="8000" dirty="0">
                <a:solidFill>
                  <a:schemeClr val="bg1"/>
                </a:solidFill>
              </a:rPr>
              <a:t>the use of appropriate IT based systems in planning and designing, estimating and cost control, documentation and communication, project management and contract administration etc. in the construction industry </a:t>
            </a:r>
          </a:p>
          <a:p>
            <a:pPr marL="569913" lvl="0" indent="-569913" algn="just">
              <a:lnSpc>
                <a:spcPct val="120000"/>
              </a:lnSpc>
              <a:buFont typeface="+mj-lt"/>
              <a:buAutoNum type="romanUcPeriod"/>
              <a:tabLst>
                <a:tab pos="569913" algn="l"/>
                <a:tab pos="1379538" algn="l"/>
              </a:tabLst>
            </a:pPr>
            <a:r>
              <a:rPr lang="en-US" sz="8000" dirty="0">
                <a:solidFill>
                  <a:schemeClr val="bg1"/>
                </a:solidFill>
              </a:rPr>
              <a:t>the greater use of Information Technology for improving efficiency and productivity of the Construction Industry.</a:t>
            </a:r>
          </a:p>
          <a:p>
            <a:pPr marL="569913" lvl="0" indent="-569913" algn="just">
              <a:lnSpc>
                <a:spcPct val="120000"/>
              </a:lnSpc>
              <a:buFont typeface="+mj-lt"/>
              <a:buAutoNum type="romanUcPeriod"/>
              <a:tabLst>
                <a:tab pos="569913" algn="l"/>
                <a:tab pos="1379538" algn="l"/>
              </a:tabLst>
            </a:pPr>
            <a:r>
              <a:rPr lang="en-US" sz="8000" dirty="0">
                <a:solidFill>
                  <a:schemeClr val="bg1"/>
                </a:solidFill>
              </a:rPr>
              <a:t>the establishment of an industry-wide statistical database in the exercise  of this Policy, with information on resources, projects, industry players and linkages to related industries and sectors.</a:t>
            </a:r>
          </a:p>
          <a:p>
            <a:endParaRPr lang="en-US" dirty="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28600"/>
            <a:ext cx="8229600" cy="5410200"/>
          </a:xfrm>
        </p:spPr>
        <p:txBody>
          <a:bodyPr>
            <a:noAutofit/>
          </a:bodyPr>
          <a:lstStyle/>
          <a:p>
            <a:pPr marL="1379538" indent="-1379538">
              <a:buNone/>
              <a:tabLst>
                <a:tab pos="914400" algn="l"/>
              </a:tabLst>
            </a:pPr>
            <a:r>
              <a:rPr lang="en-US" sz="2000" b="1" dirty="0">
                <a:solidFill>
                  <a:srgbClr val="FFFF00"/>
                </a:solidFill>
              </a:rPr>
              <a:t>NPC </a:t>
            </a:r>
            <a:r>
              <a:rPr lang="en-US" sz="2000" b="1" dirty="0" smtClean="0">
                <a:solidFill>
                  <a:srgbClr val="FFFF00"/>
                </a:solidFill>
              </a:rPr>
              <a:t> 10	- 	Promote </a:t>
            </a:r>
            <a:r>
              <a:rPr lang="en-US" sz="2000" b="1" dirty="0">
                <a:solidFill>
                  <a:srgbClr val="FFFF00"/>
                </a:solidFill>
              </a:rPr>
              <a:t>access to overseas markets for Construction Companies and personnel</a:t>
            </a:r>
            <a:endParaRPr lang="en-US" sz="2000" dirty="0">
              <a:solidFill>
                <a:srgbClr val="FFFF00"/>
              </a:solidFill>
            </a:endParaRPr>
          </a:p>
          <a:p>
            <a:pPr marL="1379538" indent="-1379538">
              <a:buNone/>
            </a:pPr>
            <a:r>
              <a:rPr lang="en-US" sz="2000" dirty="0">
                <a:solidFill>
                  <a:schemeClr val="bg1"/>
                </a:solidFill>
              </a:rPr>
              <a:t> </a:t>
            </a:r>
          </a:p>
          <a:p>
            <a:pPr marL="1379538" indent="-1379538">
              <a:buNone/>
            </a:pPr>
            <a:r>
              <a:rPr lang="en-US" sz="2000" b="1" u="sng" dirty="0">
                <a:solidFill>
                  <a:schemeClr val="bg1"/>
                </a:solidFill>
              </a:rPr>
              <a:t>Implementation Mechanism: </a:t>
            </a:r>
            <a:endParaRPr lang="en-US" sz="2000" u="sng" dirty="0">
              <a:solidFill>
                <a:schemeClr val="bg1"/>
              </a:solidFill>
            </a:endParaRPr>
          </a:p>
          <a:p>
            <a:pPr>
              <a:buNone/>
            </a:pPr>
            <a:endParaRPr lang="en-US" sz="2000" dirty="0">
              <a:solidFill>
                <a:schemeClr val="bg1"/>
              </a:solidFill>
            </a:endParaRPr>
          </a:p>
          <a:p>
            <a:pPr marL="0" indent="0" algn="just">
              <a:buNone/>
            </a:pPr>
            <a:r>
              <a:rPr lang="en-US" sz="2000" i="1" dirty="0">
                <a:solidFill>
                  <a:schemeClr val="bg1"/>
                </a:solidFill>
              </a:rPr>
              <a:t>Con</a:t>
            </a:r>
            <a:r>
              <a:rPr lang="en-US" sz="2000" dirty="0">
                <a:solidFill>
                  <a:schemeClr val="bg1"/>
                </a:solidFill>
              </a:rPr>
              <a:t>struction Industry Development Authority through the Construction Ministry, in collaboration with the Ministries responsible for External Affairs and Commerce, Sri Lanka Export Development Board and Central Bank of Sri Lanka, shall</a:t>
            </a:r>
            <a:r>
              <a:rPr lang="en-US" sz="2000" dirty="0" smtClean="0">
                <a:solidFill>
                  <a:schemeClr val="bg1"/>
                </a:solidFill>
              </a:rPr>
              <a:t>:</a:t>
            </a:r>
          </a:p>
          <a:p>
            <a:pPr marL="0" indent="0" algn="just">
              <a:buNone/>
            </a:pPr>
            <a:endParaRPr lang="en-US" sz="2000" dirty="0">
              <a:solidFill>
                <a:schemeClr val="bg1"/>
              </a:solidFill>
            </a:endParaRPr>
          </a:p>
          <a:p>
            <a:pPr marL="514350" lvl="0" indent="-514350" algn="just">
              <a:buFont typeface="+mj-lt"/>
              <a:buAutoNum type="romanUcPeriod"/>
            </a:pPr>
            <a:r>
              <a:rPr lang="en-US" sz="2000" dirty="0" smtClean="0">
                <a:solidFill>
                  <a:schemeClr val="bg1"/>
                </a:solidFill>
              </a:rPr>
              <a:t>establish </a:t>
            </a:r>
            <a:r>
              <a:rPr lang="en-US" sz="2000" dirty="0">
                <a:solidFill>
                  <a:schemeClr val="bg1"/>
                </a:solidFill>
              </a:rPr>
              <a:t>a network to gather information on work opportunities in the targeted countries </a:t>
            </a:r>
          </a:p>
          <a:p>
            <a:pPr marL="514350" lvl="0" indent="-514350" algn="just">
              <a:buFont typeface="+mj-lt"/>
              <a:buAutoNum type="romanUcPeriod"/>
            </a:pPr>
            <a:r>
              <a:rPr lang="en-US" sz="2000" dirty="0">
                <a:solidFill>
                  <a:schemeClr val="bg1"/>
                </a:solidFill>
              </a:rPr>
              <a:t>create an enabling environment for securing such work for the local industry. </a:t>
            </a:r>
          </a:p>
          <a:p>
            <a:pPr marL="514350" lvl="0" indent="-514350" algn="just">
              <a:buFont typeface="+mj-lt"/>
              <a:buAutoNum type="romanUcPeriod"/>
            </a:pPr>
            <a:r>
              <a:rPr lang="en-US" sz="2000" dirty="0">
                <a:solidFill>
                  <a:schemeClr val="bg1"/>
                </a:solidFill>
              </a:rPr>
              <a:t>facilitate promotional efforts to secure overseas work for the local industry</a:t>
            </a:r>
          </a:p>
          <a:p>
            <a:endParaRPr lang="en-US" sz="2000" dirty="0">
              <a:solidFill>
                <a:schemeClr val="bg1"/>
              </a:solidFill>
            </a:endParaRPr>
          </a:p>
        </p:txBody>
      </p:sp>
      <p:sp>
        <p:nvSpPr>
          <p:cNvPr id="2" name="TextBox 1"/>
          <p:cNvSpPr txBox="1"/>
          <p:nvPr/>
        </p:nvSpPr>
        <p:spPr>
          <a:xfrm>
            <a:off x="685800" y="5662246"/>
            <a:ext cx="8077200" cy="1200329"/>
          </a:xfrm>
          <a:prstGeom prst="rect">
            <a:avLst/>
          </a:prstGeom>
          <a:noFill/>
        </p:spPr>
        <p:txBody>
          <a:bodyPr wrap="square" rtlCol="0">
            <a:spAutoFit/>
          </a:bodyPr>
          <a:lstStyle/>
          <a:p>
            <a:pPr algn="just"/>
            <a:r>
              <a:rPr lang="en-GB" dirty="0" smtClean="0">
                <a:solidFill>
                  <a:schemeClr val="bg1"/>
                </a:solidFill>
              </a:rPr>
              <a:t>Introduction of continuous competency development programme for all the contractors registered with CIDA to ensure that they will continue to develop their practices to be on far with the global standards being competitive in the international market   </a:t>
            </a:r>
            <a:endParaRPr lang="en-GB" dirty="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57200"/>
            <a:ext cx="8229600" cy="4525963"/>
          </a:xfrm>
        </p:spPr>
        <p:txBody>
          <a:bodyPr>
            <a:noAutofit/>
          </a:bodyPr>
          <a:lstStyle/>
          <a:p>
            <a:pPr marL="1379538" indent="-1379538">
              <a:buNone/>
              <a:tabLst>
                <a:tab pos="914400" algn="l"/>
              </a:tabLst>
            </a:pPr>
            <a:r>
              <a:rPr lang="en-US" sz="2000" b="1" dirty="0">
                <a:solidFill>
                  <a:srgbClr val="FFFF00"/>
                </a:solidFill>
              </a:rPr>
              <a:t>NPC </a:t>
            </a:r>
            <a:r>
              <a:rPr lang="en-US" sz="2000" b="1" dirty="0" smtClean="0">
                <a:solidFill>
                  <a:srgbClr val="FFFF00"/>
                </a:solidFill>
              </a:rPr>
              <a:t> 11 	- 	Create </a:t>
            </a:r>
            <a:r>
              <a:rPr lang="en-US" sz="2000" b="1" dirty="0">
                <a:solidFill>
                  <a:srgbClr val="FFFF00"/>
                </a:solidFill>
              </a:rPr>
              <a:t>an enabling environment for local and foreign investment in the construction Industry </a:t>
            </a:r>
            <a:endParaRPr lang="en-US" sz="2000" dirty="0">
              <a:solidFill>
                <a:srgbClr val="FFFF00"/>
              </a:solidFill>
            </a:endParaRPr>
          </a:p>
          <a:p>
            <a:pPr>
              <a:buNone/>
            </a:pPr>
            <a:r>
              <a:rPr lang="en-US" sz="2000" b="1" dirty="0">
                <a:solidFill>
                  <a:schemeClr val="bg1"/>
                </a:solidFill>
              </a:rPr>
              <a:t> </a:t>
            </a:r>
            <a:endParaRPr lang="en-US" sz="2000" dirty="0">
              <a:solidFill>
                <a:schemeClr val="bg1"/>
              </a:solidFill>
            </a:endParaRPr>
          </a:p>
          <a:p>
            <a:pPr>
              <a:buNone/>
            </a:pPr>
            <a:r>
              <a:rPr lang="en-US" sz="2000" b="1" u="sng" dirty="0">
                <a:solidFill>
                  <a:schemeClr val="bg1"/>
                </a:solidFill>
              </a:rPr>
              <a:t>Implementation Mechanism:</a:t>
            </a:r>
            <a:endParaRPr lang="en-US" sz="2000" u="sng" dirty="0">
              <a:solidFill>
                <a:schemeClr val="bg1"/>
              </a:solidFill>
            </a:endParaRPr>
          </a:p>
          <a:p>
            <a:pPr>
              <a:buNone/>
            </a:pPr>
            <a:r>
              <a:rPr lang="en-US" sz="2000" dirty="0">
                <a:solidFill>
                  <a:schemeClr val="bg1"/>
                </a:solidFill>
              </a:rPr>
              <a:t> </a:t>
            </a:r>
          </a:p>
          <a:p>
            <a:pPr marL="0" indent="0">
              <a:buNone/>
            </a:pPr>
            <a:r>
              <a:rPr lang="en-US" sz="2000" dirty="0">
                <a:solidFill>
                  <a:schemeClr val="bg1"/>
                </a:solidFill>
              </a:rPr>
              <a:t>Construction Industry Development Authority in association with the other regulatory authorities and approving agencies will:</a:t>
            </a:r>
          </a:p>
          <a:p>
            <a:pPr>
              <a:buNone/>
            </a:pPr>
            <a:r>
              <a:rPr lang="en-US" sz="2000" dirty="0">
                <a:solidFill>
                  <a:schemeClr val="bg1"/>
                </a:solidFill>
              </a:rPr>
              <a:t> </a:t>
            </a:r>
          </a:p>
          <a:p>
            <a:pPr marL="514350" lvl="0" indent="-514350" algn="just">
              <a:buFont typeface="+mj-lt"/>
              <a:buAutoNum type="romanUcPeriod"/>
            </a:pPr>
            <a:r>
              <a:rPr lang="en-US" sz="2000" dirty="0">
                <a:solidFill>
                  <a:schemeClr val="bg1"/>
                </a:solidFill>
              </a:rPr>
              <a:t>establish reforms that will lead to improvement and acceleration in the approval processes for investments and development projects in the construction industry</a:t>
            </a:r>
          </a:p>
          <a:p>
            <a:pPr marL="514350" lvl="0" indent="-514350" algn="just">
              <a:buFont typeface="+mj-lt"/>
              <a:buAutoNum type="romanUcPeriod"/>
            </a:pPr>
            <a:r>
              <a:rPr lang="en-US" sz="2000" dirty="0">
                <a:solidFill>
                  <a:schemeClr val="bg1"/>
                </a:solidFill>
              </a:rPr>
              <a:t>facilitate the growth and development of new enterprises and service providers with required potential</a:t>
            </a:r>
          </a:p>
          <a:p>
            <a:pPr marL="514350" lvl="0" indent="-514350" algn="just">
              <a:buFont typeface="+mj-lt"/>
              <a:buAutoNum type="romanUcPeriod"/>
            </a:pPr>
            <a:r>
              <a:rPr lang="en-US" sz="2000" dirty="0">
                <a:solidFill>
                  <a:schemeClr val="bg1"/>
                </a:solidFill>
              </a:rPr>
              <a:t>establish mechanisms to attract investment in construction and infrastructure development from private sector and foreign direct investment </a:t>
            </a:r>
          </a:p>
          <a:p>
            <a:endParaRPr lang="en-US" sz="2000" dirty="0">
              <a:solidFill>
                <a:schemeClr val="bg1"/>
              </a:solidFill>
            </a:endParaRPr>
          </a:p>
        </p:txBody>
      </p:sp>
      <p:sp>
        <p:nvSpPr>
          <p:cNvPr id="2" name="TextBox 1"/>
          <p:cNvSpPr txBox="1"/>
          <p:nvPr/>
        </p:nvSpPr>
        <p:spPr>
          <a:xfrm>
            <a:off x="533400" y="6096000"/>
            <a:ext cx="8229600" cy="646331"/>
          </a:xfrm>
          <a:prstGeom prst="rect">
            <a:avLst/>
          </a:prstGeom>
          <a:noFill/>
        </p:spPr>
        <p:txBody>
          <a:bodyPr wrap="square" rtlCol="0">
            <a:spAutoFit/>
          </a:bodyPr>
          <a:lstStyle/>
          <a:p>
            <a:pPr algn="just"/>
            <a:r>
              <a:rPr lang="en-GB" dirty="0" smtClean="0">
                <a:solidFill>
                  <a:schemeClr val="bg1"/>
                </a:solidFill>
              </a:rPr>
              <a:t>Creating of one stop shop for all the planning and other clearances improving the ranking of the doing business index  </a:t>
            </a:r>
            <a:endParaRPr lang="en-GB" dirty="0">
              <a:solidFill>
                <a:schemeClr val="bg1"/>
              </a:solidFill>
            </a:endParaRPr>
          </a:p>
        </p:txBody>
      </p:sp>
      <p:cxnSp>
        <p:nvCxnSpPr>
          <p:cNvPr id="4" name="Straight Connector 3"/>
          <p:cNvCxnSpPr/>
          <p:nvPr/>
        </p:nvCxnSpPr>
        <p:spPr>
          <a:xfrm>
            <a:off x="533400" y="6096000"/>
            <a:ext cx="30480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5290" y="288608"/>
            <a:ext cx="9159290" cy="4564379"/>
          </a:xfrm>
          <a:prstGeom prst="rect">
            <a:avLst/>
          </a:prstGeom>
        </p:spPr>
      </p:pic>
      <p:pic>
        <p:nvPicPr>
          <p:cNvPr id="6" name="colombo fort city.wmv"/>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1" y="4852987"/>
            <a:ext cx="2241551" cy="1681163"/>
          </a:xfrm>
          <a:prstGeom prst="rect">
            <a:avLst/>
          </a:prstGeom>
        </p:spPr>
      </p:pic>
      <p:sp>
        <p:nvSpPr>
          <p:cNvPr id="7" name="TextBox 6"/>
          <p:cNvSpPr txBox="1"/>
          <p:nvPr/>
        </p:nvSpPr>
        <p:spPr>
          <a:xfrm>
            <a:off x="76200" y="6534150"/>
            <a:ext cx="2057400" cy="369332"/>
          </a:xfrm>
          <a:prstGeom prst="rect">
            <a:avLst/>
          </a:prstGeom>
          <a:noFill/>
        </p:spPr>
        <p:txBody>
          <a:bodyPr wrap="square" rtlCol="0">
            <a:spAutoFit/>
          </a:bodyPr>
          <a:lstStyle/>
          <a:p>
            <a:r>
              <a:rPr lang="en-US" dirty="0" smtClean="0">
                <a:solidFill>
                  <a:prstClr val="black"/>
                </a:solidFill>
              </a:rPr>
              <a:t>Port City Video</a:t>
            </a:r>
            <a:endParaRPr lang="en-US" dirty="0">
              <a:solidFill>
                <a:prstClr val="black"/>
              </a:solidFill>
            </a:endParaRPr>
          </a:p>
        </p:txBody>
      </p:sp>
      <p:sp>
        <p:nvSpPr>
          <p:cNvPr id="8" name="TextBox 7"/>
          <p:cNvSpPr txBox="1"/>
          <p:nvPr/>
        </p:nvSpPr>
        <p:spPr>
          <a:xfrm>
            <a:off x="990600" y="76200"/>
            <a:ext cx="7620000" cy="769441"/>
          </a:xfrm>
          <a:prstGeom prst="rect">
            <a:avLst/>
          </a:prstGeom>
          <a:noFill/>
        </p:spPr>
        <p:txBody>
          <a:bodyPr wrap="square" rtlCol="0">
            <a:spAutoFit/>
          </a:bodyPr>
          <a:lstStyle/>
          <a:p>
            <a:r>
              <a:rPr lang="en-US" sz="4400" b="1" dirty="0" smtClean="0">
                <a:solidFill>
                  <a:prstClr val="black"/>
                </a:solidFill>
              </a:rPr>
              <a:t>COLOMBO PORT CITY</a:t>
            </a:r>
            <a:endParaRPr lang="en-US" sz="4400" b="1" dirty="0">
              <a:solidFill>
                <a:prstClr val="black"/>
              </a:solidFill>
            </a:endParaRPr>
          </a:p>
        </p:txBody>
      </p:sp>
      <p:sp>
        <p:nvSpPr>
          <p:cNvPr id="9" name="TextBox 8"/>
          <p:cNvSpPr txBox="1"/>
          <p:nvPr/>
        </p:nvSpPr>
        <p:spPr>
          <a:xfrm>
            <a:off x="2362200" y="5181600"/>
            <a:ext cx="6019800" cy="923330"/>
          </a:xfrm>
          <a:prstGeom prst="rect">
            <a:avLst/>
          </a:prstGeom>
          <a:noFill/>
        </p:spPr>
        <p:txBody>
          <a:bodyPr wrap="square" rtlCol="0">
            <a:spAutoFit/>
          </a:bodyPr>
          <a:lstStyle/>
          <a:p>
            <a:r>
              <a:rPr lang="en-US" dirty="0" smtClean="0">
                <a:solidFill>
                  <a:prstClr val="black"/>
                </a:solidFill>
              </a:rPr>
              <a:t>Colombo port city – massive development drive will transform the Colombo creating more investment opportunities driving the economic growth of the metro polis  </a:t>
            </a:r>
            <a:endParaRPr lang="en-US" dirty="0">
              <a:solidFill>
                <a:prstClr val="black"/>
              </a:solidFill>
            </a:endParaRPr>
          </a:p>
        </p:txBody>
      </p:sp>
    </p:spTree>
    <p:extLst>
      <p:ext uri="{BB962C8B-B14F-4D97-AF65-F5344CB8AC3E}">
        <p14:creationId xmlns:p14="http://schemas.microsoft.com/office/powerpoint/2010/main" xmlns="" val="8059420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412" y="495370"/>
            <a:ext cx="9144000" cy="2933629"/>
          </a:xfrm>
          <a:prstGeom prst="rect">
            <a:avLst/>
          </a:prstGeom>
        </p:spPr>
      </p:pic>
      <p:sp>
        <p:nvSpPr>
          <p:cNvPr id="3" name="Rectangle 2"/>
          <p:cNvSpPr/>
          <p:nvPr/>
        </p:nvSpPr>
        <p:spPr>
          <a:xfrm>
            <a:off x="228600" y="6211669"/>
            <a:ext cx="8534400" cy="646331"/>
          </a:xfrm>
          <a:prstGeom prst="rect">
            <a:avLst/>
          </a:prstGeom>
        </p:spPr>
        <p:txBody>
          <a:bodyPr wrap="square">
            <a:spAutoFit/>
          </a:bodyPr>
          <a:lstStyle/>
          <a:p>
            <a:pPr algn="ctr"/>
            <a:r>
              <a:rPr lang="en-US" dirty="0" smtClean="0">
                <a:solidFill>
                  <a:prstClr val="white"/>
                </a:solidFill>
              </a:rPr>
              <a:t>Availability of skilled  work force will be the one of the most vital factors which Investors will take into consideration when making their investment decisions </a:t>
            </a:r>
            <a:endParaRPr lang="en-US" dirty="0">
              <a:solidFill>
                <a:prstClr val="white"/>
              </a:solidFill>
            </a:endParaRPr>
          </a:p>
        </p:txBody>
      </p:sp>
      <p:sp>
        <p:nvSpPr>
          <p:cNvPr id="4" name="Rectangle 3"/>
          <p:cNvSpPr/>
          <p:nvPr/>
        </p:nvSpPr>
        <p:spPr>
          <a:xfrm>
            <a:off x="2667000" y="0"/>
            <a:ext cx="3429000" cy="461665"/>
          </a:xfrm>
          <a:prstGeom prst="rect">
            <a:avLst/>
          </a:prstGeom>
        </p:spPr>
        <p:txBody>
          <a:bodyPr wrap="square">
            <a:spAutoFit/>
          </a:bodyPr>
          <a:lstStyle/>
          <a:p>
            <a:r>
              <a:rPr lang="en-US" sz="2400" b="1" dirty="0" smtClean="0">
                <a:solidFill>
                  <a:prstClr val="black"/>
                </a:solidFill>
              </a:rPr>
              <a:t>Financial city   Colombo </a:t>
            </a:r>
            <a:endParaRPr lang="en-US" sz="2400" b="1" dirty="0">
              <a:solidFill>
                <a:prstClr val="black"/>
              </a:solidFill>
            </a:endParaRPr>
          </a:p>
        </p:txBody>
      </p:sp>
      <p:pic>
        <p:nvPicPr>
          <p:cNvPr id="5" name="Picture 4" descr="slider-3.png"/>
          <p:cNvPicPr>
            <a:picLocks noChangeAspect="1"/>
          </p:cNvPicPr>
          <p:nvPr/>
        </p:nvPicPr>
        <p:blipFill>
          <a:blip r:embed="rId3"/>
          <a:stretch>
            <a:fillRect/>
          </a:stretch>
        </p:blipFill>
        <p:spPr>
          <a:xfrm>
            <a:off x="1676400" y="3429000"/>
            <a:ext cx="5943600" cy="2625090"/>
          </a:xfrm>
          <a:prstGeom prst="rect">
            <a:avLst/>
          </a:prstGeom>
        </p:spPr>
      </p:pic>
    </p:spTree>
    <p:extLst>
      <p:ext uri="{BB962C8B-B14F-4D97-AF65-F5344CB8AC3E}">
        <p14:creationId xmlns:p14="http://schemas.microsoft.com/office/powerpoint/2010/main" xmlns="" val="5353030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5000"/>
            <a:ext cx="9144000" cy="685800"/>
          </a:xfrm>
          <a:noFill/>
          <a:ln>
            <a:noFill/>
          </a:ln>
        </p:spPr>
        <p:style>
          <a:lnRef idx="2">
            <a:schemeClr val="accent2"/>
          </a:lnRef>
          <a:fillRef idx="1">
            <a:schemeClr val="lt1"/>
          </a:fillRef>
          <a:effectRef idx="0">
            <a:schemeClr val="accent2"/>
          </a:effectRef>
          <a:fontRef idx="minor">
            <a:schemeClr val="dk1"/>
          </a:fontRef>
        </p:style>
        <p:txBody>
          <a:bodyPr>
            <a:noAutofit/>
          </a:bodyPr>
          <a:lstStyle/>
          <a:p>
            <a:pPr algn="ctr"/>
            <a:r>
              <a:rPr lang="en-US" b="1" dirty="0" smtClean="0">
                <a:solidFill>
                  <a:schemeClr val="accent4"/>
                </a:solidFill>
                <a:latin typeface="Times New Roman" pitchFamily="18" charset="0"/>
                <a:cs typeface="Times New Roman" pitchFamily="18" charset="0"/>
              </a:rPr>
              <a:t>	</a:t>
            </a:r>
            <a:r>
              <a:rPr lang="en-US" dirty="0" smtClean="0">
                <a:solidFill>
                  <a:schemeClr val="tx1"/>
                </a:solidFill>
                <a:latin typeface="Book Antiqua" pitchFamily="18" charset="0"/>
              </a:rPr>
              <a:t/>
            </a:r>
            <a:br>
              <a:rPr lang="en-US" dirty="0" smtClean="0">
                <a:solidFill>
                  <a:schemeClr val="tx1"/>
                </a:solidFill>
                <a:latin typeface="Book Antiqua" pitchFamily="18" charset="0"/>
              </a:rPr>
            </a:br>
            <a:r>
              <a:rPr lang="en-US" sz="1800" dirty="0" smtClean="0">
                <a:solidFill>
                  <a:srgbClr val="7030A0"/>
                </a:solidFill>
                <a:latin typeface="Book Antiqua" pitchFamily="18" charset="0"/>
              </a:rPr>
              <a:t>Construction Sector has become a major  value </a:t>
            </a:r>
            <a:r>
              <a:rPr lang="en-US" sz="1800" dirty="0" err="1" smtClean="0">
                <a:solidFill>
                  <a:srgbClr val="7030A0"/>
                </a:solidFill>
                <a:latin typeface="Book Antiqua" pitchFamily="18" charset="0"/>
              </a:rPr>
              <a:t>additor</a:t>
            </a:r>
            <a:r>
              <a:rPr lang="en-US" sz="1800" dirty="0" smtClean="0">
                <a:solidFill>
                  <a:srgbClr val="7030A0"/>
                </a:solidFill>
                <a:latin typeface="Book Antiqua" pitchFamily="18" charset="0"/>
              </a:rPr>
              <a:t> to the National Economy contributing a 1/10 of the GDP</a:t>
            </a:r>
            <a:endParaRPr lang="en-US" sz="1800" dirty="0">
              <a:solidFill>
                <a:srgbClr val="7030A0"/>
              </a:solidFill>
              <a:latin typeface="Book Antiqua" pitchFamily="18" charset="0"/>
            </a:endParaRPr>
          </a:p>
        </p:txBody>
      </p:sp>
      <p:graphicFrame>
        <p:nvGraphicFramePr>
          <p:cNvPr id="4" name="Content Placeholder 3"/>
          <p:cNvGraphicFramePr>
            <a:graphicFrameLocks noGrp="1"/>
          </p:cNvGraphicFramePr>
          <p:nvPr>
            <p:ph type="pic" idx="1"/>
          </p:nvPr>
        </p:nvGraphicFramePr>
        <p:xfrm>
          <a:off x="304800" y="838200"/>
          <a:ext cx="82296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7543800" y="6477000"/>
            <a:ext cx="1600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ln>
                  <a:solidFill>
                    <a:prstClr val="black"/>
                  </a:solidFill>
                </a:ln>
                <a:solidFill>
                  <a:prstClr val="black"/>
                </a:solidFill>
              </a:rPr>
              <a:t>Source – Department of Census &amp; Statistics </a:t>
            </a:r>
            <a:endParaRPr lang="en-US" sz="1000" dirty="0">
              <a:ln>
                <a:solidFill>
                  <a:prstClr val="black"/>
                </a:solidFill>
              </a:ln>
              <a:solidFill>
                <a:prstClr val="black"/>
              </a:solidFill>
            </a:endParaRPr>
          </a:p>
        </p:txBody>
      </p:sp>
      <p:sp>
        <p:nvSpPr>
          <p:cNvPr id="12" name="Oval 11"/>
          <p:cNvSpPr/>
          <p:nvPr/>
        </p:nvSpPr>
        <p:spPr>
          <a:xfrm>
            <a:off x="6248400" y="1676400"/>
            <a:ext cx="2133600" cy="3048000"/>
          </a:xfrm>
          <a:prstGeom prst="ellipse">
            <a:avLst/>
          </a:prstGeom>
          <a:solidFill>
            <a:schemeClr val="accent1">
              <a:alpha val="19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0" y="0"/>
            <a:ext cx="9144000" cy="457200"/>
          </a:xfrm>
          <a:prstGeom prst="rect">
            <a:avLst/>
          </a:prstGeom>
          <a:solidFill>
            <a:schemeClr val="tx1"/>
          </a:solidFill>
        </p:spPr>
        <p:txBody>
          <a:bodyPr wrap="square" rtlCol="0">
            <a:noAutofit/>
          </a:bodyPr>
          <a:lstStyle/>
          <a:p>
            <a:r>
              <a:rPr lang="en-US" sz="2000" b="1" dirty="0" smtClean="0">
                <a:solidFill>
                  <a:srgbClr val="FFFF00"/>
                </a:solidFill>
                <a:cs typeface="Times New Roman" pitchFamily="18" charset="0"/>
              </a:rPr>
              <a:t>PERCENTAGE SHARE OF GROSS DOMESTIC PRODUCT</a:t>
            </a:r>
          </a:p>
        </p:txBody>
      </p:sp>
      <p:sp>
        <p:nvSpPr>
          <p:cNvPr id="9" name="Rectangle 8"/>
          <p:cNvSpPr/>
          <p:nvPr/>
        </p:nvSpPr>
        <p:spPr>
          <a:xfrm rot="16200000">
            <a:off x="150913" y="2712017"/>
            <a:ext cx="1527650" cy="523220"/>
          </a:xfrm>
          <a:prstGeom prst="rect">
            <a:avLst/>
          </a:prstGeom>
        </p:spPr>
        <p:txBody>
          <a:bodyPr wrap="square">
            <a:spAutoFit/>
          </a:bodyPr>
          <a:lstStyle/>
          <a:p>
            <a:pPr algn="ctr">
              <a:defRPr sz="1400" b="1" i="0" u="none" strike="noStrike" kern="1200" baseline="0">
                <a:solidFill>
                  <a:prstClr val="black"/>
                </a:solidFill>
                <a:latin typeface="Book Antiqua" pitchFamily="18" charset="0"/>
                <a:ea typeface="+mn-ea"/>
                <a:cs typeface="+mn-cs"/>
              </a:defRPr>
            </a:pPr>
            <a:r>
              <a:rPr lang="en-US" sz="1400" b="1" dirty="0" smtClean="0">
                <a:solidFill>
                  <a:prstClr val="black"/>
                </a:solidFill>
                <a:latin typeface="Book Antiqua" pitchFamily="18" charset="0"/>
              </a:rPr>
              <a:t>Percentage share</a:t>
            </a:r>
            <a:endParaRPr lang="en-US" sz="1400" b="1" dirty="0">
              <a:solidFill>
                <a:prstClr val="black"/>
              </a:solidFill>
              <a:latin typeface="Book Antiqua" pitchFamily="18" charset="0"/>
            </a:endParaRPr>
          </a:p>
        </p:txBody>
      </p:sp>
      <p:pic>
        <p:nvPicPr>
          <p:cNvPr id="10" name="Picture 9" descr="paper_ad_logo copy.jpg"/>
          <p:cNvPicPr>
            <a:picLocks noChangeAspect="1"/>
          </p:cNvPicPr>
          <p:nvPr/>
        </p:nvPicPr>
        <p:blipFill>
          <a:blip r:embed="rId3" cstate="print">
            <a:lum contrast="-40000"/>
          </a:blip>
          <a:stretch>
            <a:fillRect/>
          </a:stretch>
        </p:blipFill>
        <p:spPr>
          <a:xfrm>
            <a:off x="8229600" y="0"/>
            <a:ext cx="914400" cy="487680"/>
          </a:xfrm>
          <a:prstGeom prst="rect">
            <a:avLst/>
          </a:prstGeom>
        </p:spPr>
      </p:pic>
    </p:spTree>
    <p:extLst>
      <p:ext uri="{BB962C8B-B14F-4D97-AF65-F5344CB8AC3E}">
        <p14:creationId xmlns:p14="http://schemas.microsoft.com/office/powerpoint/2010/main" xmlns="" val="24895871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9378"/>
            <a:ext cx="9144000" cy="5730240"/>
          </a:xfrm>
          <a:prstGeom prst="rect">
            <a:avLst/>
          </a:prstGeom>
        </p:spPr>
      </p:pic>
      <p:sp>
        <p:nvSpPr>
          <p:cNvPr id="3" name="TextBox 2"/>
          <p:cNvSpPr txBox="1"/>
          <p:nvPr/>
        </p:nvSpPr>
        <p:spPr>
          <a:xfrm>
            <a:off x="1752600" y="228600"/>
            <a:ext cx="5105400" cy="461665"/>
          </a:xfrm>
          <a:prstGeom prst="rect">
            <a:avLst/>
          </a:prstGeom>
          <a:noFill/>
        </p:spPr>
        <p:txBody>
          <a:bodyPr wrap="square" rtlCol="0">
            <a:spAutoFit/>
          </a:bodyPr>
          <a:lstStyle/>
          <a:p>
            <a:r>
              <a:rPr lang="en-US" sz="2400" b="1" dirty="0" smtClean="0">
                <a:solidFill>
                  <a:prstClr val="black"/>
                </a:solidFill>
              </a:rPr>
              <a:t>WESTERN MEGAPOLIS DEVELOPMENT</a:t>
            </a:r>
            <a:endParaRPr lang="en-US" sz="2400" b="1" dirty="0">
              <a:solidFill>
                <a:prstClr val="black"/>
              </a:solidFill>
            </a:endParaRPr>
          </a:p>
        </p:txBody>
      </p:sp>
      <p:sp>
        <p:nvSpPr>
          <p:cNvPr id="4" name="TextBox 3"/>
          <p:cNvSpPr txBox="1"/>
          <p:nvPr/>
        </p:nvSpPr>
        <p:spPr>
          <a:xfrm>
            <a:off x="304800" y="5867400"/>
            <a:ext cx="8534400" cy="646331"/>
          </a:xfrm>
          <a:prstGeom prst="rect">
            <a:avLst/>
          </a:prstGeom>
          <a:noFill/>
        </p:spPr>
        <p:txBody>
          <a:bodyPr wrap="square" rtlCol="0">
            <a:spAutoFit/>
          </a:bodyPr>
          <a:lstStyle/>
          <a:p>
            <a:pPr algn="ctr"/>
            <a:r>
              <a:rPr lang="en-US" b="1" dirty="0" err="1" smtClean="0">
                <a:solidFill>
                  <a:srgbClr val="FFFF00"/>
                </a:solidFill>
              </a:rPr>
              <a:t>Labour</a:t>
            </a:r>
            <a:r>
              <a:rPr lang="en-US" b="1" dirty="0" smtClean="0">
                <a:solidFill>
                  <a:srgbClr val="FFFF00"/>
                </a:solidFill>
              </a:rPr>
              <a:t> shortage presently being experienced will be further aggravated unless necessary policy reforms is introduced to over come the shortage of resources  </a:t>
            </a:r>
            <a:endParaRPr lang="en-US" b="1" dirty="0">
              <a:solidFill>
                <a:srgbClr val="FFFF00"/>
              </a:solidFill>
            </a:endParaRPr>
          </a:p>
        </p:txBody>
      </p:sp>
    </p:spTree>
    <p:extLst>
      <p:ext uri="{BB962C8B-B14F-4D97-AF65-F5344CB8AC3E}">
        <p14:creationId xmlns:p14="http://schemas.microsoft.com/office/powerpoint/2010/main" xmlns="" val="14926050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81000" y="726620"/>
          <a:ext cx="8534400" cy="5424537"/>
        </p:xfrm>
        <a:graphic>
          <a:graphicData uri="http://schemas.openxmlformats.org/drawingml/2006/table">
            <a:tbl>
              <a:tblPr/>
              <a:tblGrid>
                <a:gridCol w="533400"/>
                <a:gridCol w="2722697"/>
                <a:gridCol w="1304342"/>
                <a:gridCol w="934937"/>
                <a:gridCol w="1519512"/>
                <a:gridCol w="1519512"/>
              </a:tblGrid>
              <a:tr h="337798">
                <a:tc>
                  <a:txBody>
                    <a:bodyPr/>
                    <a:lstStyle/>
                    <a:p>
                      <a:pPr marL="0" marR="0" algn="ctr">
                        <a:lnSpc>
                          <a:spcPct val="115000"/>
                        </a:lnSpc>
                        <a:spcBef>
                          <a:spcPts val="0"/>
                        </a:spcBef>
                        <a:spcAft>
                          <a:spcPts val="0"/>
                        </a:spcAft>
                      </a:pPr>
                      <a:r>
                        <a:rPr lang="en-US" sz="1400" b="1" dirty="0">
                          <a:solidFill>
                            <a:schemeClr val="tx1"/>
                          </a:solidFill>
                          <a:latin typeface="Times New Roman"/>
                          <a:ea typeface="Calibri"/>
                          <a:cs typeface="Latha"/>
                        </a:rPr>
                        <a:t>NO.</a:t>
                      </a:r>
                      <a:endParaRPr lang="en-US" sz="1100" b="1" dirty="0">
                        <a:solidFill>
                          <a:schemeClr val="tx1"/>
                        </a:solidFill>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64A2"/>
                    </a:solidFill>
                  </a:tcPr>
                </a:tc>
                <a:tc>
                  <a:txBody>
                    <a:bodyPr/>
                    <a:lstStyle/>
                    <a:p>
                      <a:pPr marL="0" marR="0" algn="ctr">
                        <a:lnSpc>
                          <a:spcPct val="115000"/>
                        </a:lnSpc>
                        <a:spcBef>
                          <a:spcPts val="0"/>
                        </a:spcBef>
                        <a:spcAft>
                          <a:spcPts val="0"/>
                        </a:spcAft>
                      </a:pPr>
                      <a:r>
                        <a:rPr lang="en-US" sz="1400" b="1" dirty="0">
                          <a:solidFill>
                            <a:schemeClr val="tx1"/>
                          </a:solidFill>
                          <a:latin typeface="Times New Roman"/>
                          <a:ea typeface="Calibri"/>
                          <a:cs typeface="Latha"/>
                        </a:rPr>
                        <a:t>DESCRIPTION</a:t>
                      </a:r>
                      <a:endParaRPr lang="en-US" sz="1100" b="1" dirty="0">
                        <a:solidFill>
                          <a:schemeClr val="tx1"/>
                        </a:solidFill>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64A2"/>
                    </a:solidFill>
                  </a:tcPr>
                </a:tc>
                <a:tc gridSpan="2">
                  <a:txBody>
                    <a:bodyPr/>
                    <a:lstStyle/>
                    <a:p>
                      <a:pPr marL="0" marR="0" algn="ctr">
                        <a:lnSpc>
                          <a:spcPct val="115000"/>
                        </a:lnSpc>
                        <a:spcBef>
                          <a:spcPts val="0"/>
                        </a:spcBef>
                        <a:spcAft>
                          <a:spcPts val="0"/>
                        </a:spcAft>
                      </a:pPr>
                      <a:endParaRPr lang="en-US" sz="1400" b="1" dirty="0">
                        <a:solidFill>
                          <a:schemeClr val="tx1"/>
                        </a:solidFill>
                        <a:latin typeface="Times New Roman"/>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64A2"/>
                    </a:solidFill>
                  </a:tcPr>
                </a:tc>
                <a:tc hMerge="1">
                  <a:txBody>
                    <a:bodyPr/>
                    <a:lstStyle/>
                    <a:p>
                      <a:endParaRPr lang="en-US"/>
                    </a:p>
                  </a:txBody>
                  <a:tcPr/>
                </a:tc>
                <a:tc>
                  <a:txBody>
                    <a:bodyPr/>
                    <a:lstStyle/>
                    <a:p>
                      <a:pPr marL="0" marR="0" algn="ctr">
                        <a:lnSpc>
                          <a:spcPct val="115000"/>
                        </a:lnSpc>
                        <a:spcBef>
                          <a:spcPts val="0"/>
                        </a:spcBef>
                        <a:spcAft>
                          <a:spcPts val="0"/>
                        </a:spcAft>
                      </a:pPr>
                      <a:r>
                        <a:rPr lang="en-US" sz="1400" b="1">
                          <a:solidFill>
                            <a:schemeClr val="tx1"/>
                          </a:solidFill>
                          <a:latin typeface="Times New Roman"/>
                          <a:ea typeface="Calibri"/>
                          <a:cs typeface="Latha"/>
                        </a:rPr>
                        <a:t>NUMBERS</a:t>
                      </a:r>
                      <a:endParaRPr lang="en-US" sz="1100" b="1">
                        <a:solidFill>
                          <a:schemeClr val="tx1"/>
                        </a:solidFill>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64A2"/>
                    </a:solidFill>
                  </a:tcPr>
                </a:tc>
                <a:tc>
                  <a:txBody>
                    <a:bodyPr/>
                    <a:lstStyle/>
                    <a:p>
                      <a:pPr marL="0" marR="0" algn="ctr">
                        <a:lnSpc>
                          <a:spcPct val="115000"/>
                        </a:lnSpc>
                        <a:spcBef>
                          <a:spcPts val="0"/>
                        </a:spcBef>
                        <a:spcAft>
                          <a:spcPts val="0"/>
                        </a:spcAft>
                      </a:pPr>
                      <a:endParaRPr lang="en-US" sz="1400" b="1" dirty="0">
                        <a:solidFill>
                          <a:schemeClr val="tx1"/>
                        </a:solidFill>
                        <a:latin typeface="Times New Roman"/>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64A2"/>
                    </a:solidFill>
                  </a:tcPr>
                </a:tc>
              </a:tr>
              <a:tr h="304800">
                <a:tc>
                  <a:txBody>
                    <a:bodyPr/>
                    <a:lstStyle/>
                    <a:p>
                      <a:pPr marL="0" marR="0" algn="ctr">
                        <a:lnSpc>
                          <a:spcPct val="115000"/>
                        </a:lnSpc>
                        <a:spcBef>
                          <a:spcPts val="0"/>
                        </a:spcBef>
                        <a:spcAft>
                          <a:spcPts val="0"/>
                        </a:spcAft>
                      </a:pPr>
                      <a:r>
                        <a:rPr lang="en-US" sz="1600" b="1" dirty="0">
                          <a:solidFill>
                            <a:srgbClr val="FFFFFF"/>
                          </a:solidFill>
                          <a:latin typeface="Candara" pitchFamily="34" charset="0"/>
                          <a:ea typeface="Calibri"/>
                          <a:cs typeface="Latha"/>
                        </a:rPr>
                        <a:t>1</a:t>
                      </a:r>
                      <a:endParaRPr lang="en-US" sz="1600" dirty="0">
                        <a:latin typeface="Candara" pitchFamily="34" charset="0"/>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64A2"/>
                    </a:solidFill>
                  </a:tcPr>
                </a:tc>
                <a:tc>
                  <a:txBody>
                    <a:bodyPr/>
                    <a:lstStyle/>
                    <a:p>
                      <a:pPr marL="0" marR="0">
                        <a:lnSpc>
                          <a:spcPct val="115000"/>
                        </a:lnSpc>
                        <a:spcBef>
                          <a:spcPts val="0"/>
                        </a:spcBef>
                        <a:spcAft>
                          <a:spcPts val="0"/>
                        </a:spcAft>
                      </a:pPr>
                      <a:r>
                        <a:rPr lang="en-US" sz="1600" dirty="0">
                          <a:latin typeface="Candara" pitchFamily="34" charset="0"/>
                          <a:ea typeface="Calibri"/>
                          <a:cs typeface="Latha"/>
                        </a:rPr>
                        <a:t>Unskilled</a:t>
                      </a: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gridSpan="2">
                  <a:txBody>
                    <a:bodyPr/>
                    <a:lstStyle/>
                    <a:p>
                      <a:pPr marL="0" marR="0">
                        <a:lnSpc>
                          <a:spcPct val="115000"/>
                        </a:lnSpc>
                        <a:spcBef>
                          <a:spcPts val="0"/>
                        </a:spcBef>
                        <a:spcAft>
                          <a:spcPts val="0"/>
                        </a:spcAft>
                      </a:pPr>
                      <a:endParaRPr lang="en-US" sz="1600">
                        <a:latin typeface="Times New Roman"/>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hMerge="1">
                  <a:txBody>
                    <a:bodyPr/>
                    <a:lstStyle/>
                    <a:p>
                      <a:endParaRPr lang="en-US"/>
                    </a:p>
                  </a:txBody>
                  <a:tcPr/>
                </a:tc>
                <a:tc>
                  <a:txBody>
                    <a:bodyPr/>
                    <a:lstStyle/>
                    <a:p>
                      <a:pPr marL="0" marR="0" algn="ctr">
                        <a:lnSpc>
                          <a:spcPct val="115000"/>
                        </a:lnSpc>
                        <a:spcBef>
                          <a:spcPts val="0"/>
                        </a:spcBef>
                        <a:spcAft>
                          <a:spcPts val="0"/>
                        </a:spcAft>
                      </a:pPr>
                      <a:r>
                        <a:rPr lang="en-US" sz="1600">
                          <a:latin typeface="Times New Roman"/>
                          <a:ea typeface="Calibri"/>
                          <a:cs typeface="Latha"/>
                        </a:rPr>
                        <a:t>752,308</a:t>
                      </a:r>
                      <a:endParaRPr lang="en-US" sz="160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0" marR="0" algn="ctr">
                        <a:lnSpc>
                          <a:spcPct val="115000"/>
                        </a:lnSpc>
                        <a:spcBef>
                          <a:spcPts val="0"/>
                        </a:spcBef>
                        <a:spcAft>
                          <a:spcPts val="0"/>
                        </a:spcAft>
                      </a:pPr>
                      <a:r>
                        <a:rPr lang="en-US" sz="1600">
                          <a:latin typeface="Times New Roman"/>
                          <a:ea typeface="Calibri"/>
                          <a:cs typeface="Latha"/>
                        </a:rPr>
                        <a:t>40.50%</a:t>
                      </a:r>
                      <a:endParaRPr lang="en-US" sz="160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r>
              <a:tr h="687060">
                <a:tc>
                  <a:txBody>
                    <a:bodyPr/>
                    <a:lstStyle/>
                    <a:p>
                      <a:pPr marL="0" marR="0" algn="ctr">
                        <a:lnSpc>
                          <a:spcPct val="115000"/>
                        </a:lnSpc>
                        <a:spcBef>
                          <a:spcPts val="0"/>
                        </a:spcBef>
                        <a:spcAft>
                          <a:spcPts val="0"/>
                        </a:spcAft>
                      </a:pPr>
                      <a:r>
                        <a:rPr lang="en-US" sz="1600" b="1">
                          <a:solidFill>
                            <a:srgbClr val="FFFFFF"/>
                          </a:solidFill>
                          <a:latin typeface="Candara" pitchFamily="34" charset="0"/>
                          <a:ea typeface="Calibri"/>
                          <a:cs typeface="Latha"/>
                        </a:rPr>
                        <a:t>2</a:t>
                      </a:r>
                      <a:endParaRPr lang="en-US" sz="1600">
                        <a:latin typeface="Candara" pitchFamily="34" charset="0"/>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64A2"/>
                    </a:solidFill>
                  </a:tcPr>
                </a:tc>
                <a:tc>
                  <a:txBody>
                    <a:bodyPr/>
                    <a:lstStyle/>
                    <a:p>
                      <a:pPr marL="0" marR="0">
                        <a:lnSpc>
                          <a:spcPct val="115000"/>
                        </a:lnSpc>
                        <a:spcBef>
                          <a:spcPts val="0"/>
                        </a:spcBef>
                        <a:spcAft>
                          <a:spcPts val="0"/>
                        </a:spcAft>
                      </a:pPr>
                      <a:r>
                        <a:rPr lang="en-US" sz="1600" dirty="0">
                          <a:latin typeface="Candara" pitchFamily="34" charset="0"/>
                          <a:ea typeface="Calibri"/>
                          <a:cs typeface="Latha"/>
                        </a:rPr>
                        <a:t>Skilled Civil</a:t>
                      </a:r>
                    </a:p>
                    <a:p>
                      <a:pPr marL="0" marR="0">
                        <a:lnSpc>
                          <a:spcPct val="115000"/>
                        </a:lnSpc>
                        <a:spcBef>
                          <a:spcPts val="0"/>
                        </a:spcBef>
                        <a:spcAft>
                          <a:spcPts val="0"/>
                        </a:spcAft>
                      </a:pPr>
                      <a:r>
                        <a:rPr lang="en-US" sz="1600" dirty="0">
                          <a:latin typeface="Candara" pitchFamily="34" charset="0"/>
                          <a:ea typeface="Calibri"/>
                          <a:cs typeface="Latha"/>
                        </a:rPr>
                        <a:t>Masons</a:t>
                      </a:r>
                    </a:p>
                    <a:p>
                      <a:pPr marL="0" marR="0">
                        <a:lnSpc>
                          <a:spcPct val="115000"/>
                        </a:lnSpc>
                        <a:spcBef>
                          <a:spcPts val="0"/>
                        </a:spcBef>
                        <a:spcAft>
                          <a:spcPts val="0"/>
                        </a:spcAft>
                      </a:pPr>
                      <a:r>
                        <a:rPr lang="en-US" sz="1600" dirty="0">
                          <a:latin typeface="Candara" pitchFamily="34" charset="0"/>
                          <a:ea typeface="Calibri"/>
                          <a:cs typeface="Latha"/>
                        </a:rPr>
                        <a:t>Painters</a:t>
                      </a: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nSpc>
                          <a:spcPct val="115000"/>
                        </a:lnSpc>
                        <a:spcBef>
                          <a:spcPts val="0"/>
                        </a:spcBef>
                        <a:spcAft>
                          <a:spcPts val="0"/>
                        </a:spcAft>
                      </a:pPr>
                      <a:endParaRPr lang="en-US" sz="1600" dirty="0">
                        <a:latin typeface="Times New Roman"/>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600" dirty="0">
                          <a:latin typeface="Times New Roman"/>
                          <a:ea typeface="Calibri"/>
                          <a:cs typeface="Latha"/>
                        </a:rPr>
                        <a:t>460,115</a:t>
                      </a:r>
                      <a:endParaRPr lang="en-US" sz="1600" dirty="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latin typeface="Times New Roman"/>
                          <a:ea typeface="Calibri"/>
                          <a:cs typeface="Latha"/>
                        </a:rPr>
                        <a:t>24.77%</a:t>
                      </a:r>
                      <a:endParaRPr lang="en-US" sz="1600" dirty="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8126">
                <a:tc>
                  <a:txBody>
                    <a:bodyPr/>
                    <a:lstStyle/>
                    <a:p>
                      <a:pPr marL="0" marR="0" algn="ctr">
                        <a:lnSpc>
                          <a:spcPct val="115000"/>
                        </a:lnSpc>
                        <a:spcBef>
                          <a:spcPts val="0"/>
                        </a:spcBef>
                        <a:spcAft>
                          <a:spcPts val="0"/>
                        </a:spcAft>
                      </a:pPr>
                      <a:r>
                        <a:rPr lang="en-US" sz="1600" b="1">
                          <a:solidFill>
                            <a:srgbClr val="FFFFFF"/>
                          </a:solidFill>
                          <a:latin typeface="Candara" pitchFamily="34" charset="0"/>
                          <a:ea typeface="Calibri"/>
                          <a:cs typeface="Latha"/>
                        </a:rPr>
                        <a:t>3</a:t>
                      </a:r>
                      <a:endParaRPr lang="en-US" sz="1600">
                        <a:latin typeface="Candara" pitchFamily="34" charset="0"/>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64A2"/>
                    </a:solidFill>
                  </a:tcPr>
                </a:tc>
                <a:tc>
                  <a:txBody>
                    <a:bodyPr/>
                    <a:lstStyle/>
                    <a:p>
                      <a:pPr marL="0" marR="0">
                        <a:lnSpc>
                          <a:spcPct val="115000"/>
                        </a:lnSpc>
                        <a:spcBef>
                          <a:spcPts val="0"/>
                        </a:spcBef>
                        <a:spcAft>
                          <a:spcPts val="0"/>
                        </a:spcAft>
                      </a:pPr>
                      <a:r>
                        <a:rPr lang="en-US" sz="1600" dirty="0">
                          <a:latin typeface="Candara" pitchFamily="34" charset="0"/>
                          <a:ea typeface="Calibri"/>
                          <a:cs typeface="Latha"/>
                        </a:rPr>
                        <a:t>Carpenters &amp; Fabricators</a:t>
                      </a: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gridSpan="2">
                  <a:txBody>
                    <a:bodyPr/>
                    <a:lstStyle/>
                    <a:p>
                      <a:pPr marL="0" marR="0">
                        <a:lnSpc>
                          <a:spcPct val="115000"/>
                        </a:lnSpc>
                        <a:spcBef>
                          <a:spcPts val="0"/>
                        </a:spcBef>
                        <a:spcAft>
                          <a:spcPts val="0"/>
                        </a:spcAft>
                      </a:pPr>
                      <a:endParaRPr lang="en-US" sz="1600">
                        <a:latin typeface="Times New Roman"/>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hMerge="1">
                  <a:txBody>
                    <a:bodyPr/>
                    <a:lstStyle/>
                    <a:p>
                      <a:endParaRPr lang="en-US"/>
                    </a:p>
                  </a:txBody>
                  <a:tcPr/>
                </a:tc>
                <a:tc>
                  <a:txBody>
                    <a:bodyPr/>
                    <a:lstStyle/>
                    <a:p>
                      <a:pPr marL="0" marR="0" algn="ctr">
                        <a:lnSpc>
                          <a:spcPct val="115000"/>
                        </a:lnSpc>
                        <a:spcBef>
                          <a:spcPts val="0"/>
                        </a:spcBef>
                        <a:spcAft>
                          <a:spcPts val="0"/>
                        </a:spcAft>
                      </a:pPr>
                      <a:r>
                        <a:rPr lang="en-US" sz="1600">
                          <a:latin typeface="Times New Roman"/>
                          <a:ea typeface="Calibri"/>
                          <a:cs typeface="Latha"/>
                        </a:rPr>
                        <a:t>241,667</a:t>
                      </a:r>
                      <a:endParaRPr lang="en-US" sz="160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0" marR="0" algn="ctr">
                        <a:lnSpc>
                          <a:spcPct val="115000"/>
                        </a:lnSpc>
                        <a:spcBef>
                          <a:spcPts val="0"/>
                        </a:spcBef>
                        <a:spcAft>
                          <a:spcPts val="0"/>
                        </a:spcAft>
                      </a:pPr>
                      <a:r>
                        <a:rPr lang="en-US" sz="1600" dirty="0">
                          <a:latin typeface="Times New Roman"/>
                          <a:ea typeface="Calibri"/>
                          <a:cs typeface="Latha"/>
                        </a:rPr>
                        <a:t>13.01%</a:t>
                      </a:r>
                      <a:endParaRPr lang="en-US" sz="1600" dirty="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r>
              <a:tr h="687060">
                <a:tc>
                  <a:txBody>
                    <a:bodyPr/>
                    <a:lstStyle/>
                    <a:p>
                      <a:pPr marL="0" marR="0" algn="ctr">
                        <a:lnSpc>
                          <a:spcPct val="115000"/>
                        </a:lnSpc>
                        <a:spcBef>
                          <a:spcPts val="0"/>
                        </a:spcBef>
                        <a:spcAft>
                          <a:spcPts val="0"/>
                        </a:spcAft>
                      </a:pPr>
                      <a:r>
                        <a:rPr lang="en-US" sz="1600" b="1">
                          <a:solidFill>
                            <a:srgbClr val="FFFFFF"/>
                          </a:solidFill>
                          <a:latin typeface="Candara" pitchFamily="34" charset="0"/>
                          <a:ea typeface="Calibri"/>
                          <a:cs typeface="Latha"/>
                        </a:rPr>
                        <a:t>4</a:t>
                      </a:r>
                      <a:endParaRPr lang="en-US" sz="1600">
                        <a:latin typeface="Candara" pitchFamily="34" charset="0"/>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64A2"/>
                    </a:solidFill>
                  </a:tcPr>
                </a:tc>
                <a:tc>
                  <a:txBody>
                    <a:bodyPr/>
                    <a:lstStyle/>
                    <a:p>
                      <a:pPr marL="0" marR="0">
                        <a:lnSpc>
                          <a:spcPct val="115000"/>
                        </a:lnSpc>
                        <a:spcBef>
                          <a:spcPts val="0"/>
                        </a:spcBef>
                        <a:spcAft>
                          <a:spcPts val="0"/>
                        </a:spcAft>
                      </a:pPr>
                      <a:r>
                        <a:rPr lang="en-US" sz="1600" dirty="0">
                          <a:latin typeface="Candara" pitchFamily="34" charset="0"/>
                          <a:ea typeface="Calibri"/>
                          <a:cs typeface="Latha"/>
                        </a:rPr>
                        <a:t>Skilled MEP</a:t>
                      </a:r>
                    </a:p>
                    <a:p>
                      <a:pPr marL="0" marR="0">
                        <a:lnSpc>
                          <a:spcPct val="115000"/>
                        </a:lnSpc>
                        <a:spcBef>
                          <a:spcPts val="0"/>
                        </a:spcBef>
                        <a:spcAft>
                          <a:spcPts val="0"/>
                        </a:spcAft>
                      </a:pPr>
                      <a:r>
                        <a:rPr lang="en-US" sz="1600" dirty="0">
                          <a:latin typeface="Candara" pitchFamily="34" charset="0"/>
                          <a:ea typeface="Calibri"/>
                          <a:cs typeface="Latha"/>
                        </a:rPr>
                        <a:t>Plumbers</a:t>
                      </a:r>
                    </a:p>
                    <a:p>
                      <a:pPr marL="0" marR="0">
                        <a:lnSpc>
                          <a:spcPct val="115000"/>
                        </a:lnSpc>
                        <a:spcBef>
                          <a:spcPts val="0"/>
                        </a:spcBef>
                        <a:spcAft>
                          <a:spcPts val="0"/>
                        </a:spcAft>
                      </a:pPr>
                      <a:r>
                        <a:rPr lang="en-US" sz="1600" dirty="0">
                          <a:latin typeface="Candara" pitchFamily="34" charset="0"/>
                          <a:ea typeface="Calibri"/>
                          <a:cs typeface="Latha"/>
                        </a:rPr>
                        <a:t>Electricians</a:t>
                      </a: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nSpc>
                          <a:spcPct val="115000"/>
                        </a:lnSpc>
                        <a:spcBef>
                          <a:spcPts val="0"/>
                        </a:spcBef>
                        <a:spcAft>
                          <a:spcPts val="0"/>
                        </a:spcAft>
                      </a:pPr>
                      <a:endParaRPr lang="en-US" sz="1600">
                        <a:latin typeface="Times New Roman"/>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600">
                          <a:latin typeface="Times New Roman"/>
                          <a:ea typeface="Calibri"/>
                          <a:cs typeface="Latha"/>
                        </a:rPr>
                        <a:t>347,362</a:t>
                      </a:r>
                      <a:endParaRPr lang="en-US" sz="160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latin typeface="Times New Roman"/>
                          <a:ea typeface="Calibri"/>
                          <a:cs typeface="Latha"/>
                        </a:rPr>
                        <a:t>18.70%</a:t>
                      </a:r>
                      <a:endParaRPr lang="en-US" sz="1600" dirty="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7760">
                <a:tc>
                  <a:txBody>
                    <a:bodyPr/>
                    <a:lstStyle/>
                    <a:p>
                      <a:pPr marL="0" marR="0" algn="ctr">
                        <a:lnSpc>
                          <a:spcPct val="115000"/>
                        </a:lnSpc>
                        <a:spcBef>
                          <a:spcPts val="0"/>
                        </a:spcBef>
                        <a:spcAft>
                          <a:spcPts val="0"/>
                        </a:spcAft>
                      </a:pPr>
                      <a:r>
                        <a:rPr lang="en-US" sz="1600" b="1">
                          <a:solidFill>
                            <a:srgbClr val="FFFFFF"/>
                          </a:solidFill>
                          <a:latin typeface="Candara" pitchFamily="34" charset="0"/>
                          <a:ea typeface="Calibri"/>
                          <a:cs typeface="Latha"/>
                        </a:rPr>
                        <a:t>5</a:t>
                      </a:r>
                      <a:endParaRPr lang="en-US" sz="1600">
                        <a:latin typeface="Candara" pitchFamily="34" charset="0"/>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64A2"/>
                    </a:solidFill>
                  </a:tcPr>
                </a:tc>
                <a:tc>
                  <a:txBody>
                    <a:bodyPr/>
                    <a:lstStyle/>
                    <a:p>
                      <a:pPr marL="0" marR="0">
                        <a:lnSpc>
                          <a:spcPct val="115000"/>
                        </a:lnSpc>
                        <a:spcBef>
                          <a:spcPts val="0"/>
                        </a:spcBef>
                        <a:spcAft>
                          <a:spcPts val="0"/>
                        </a:spcAft>
                      </a:pPr>
                      <a:r>
                        <a:rPr lang="en-US" sz="1600">
                          <a:latin typeface="Candara" pitchFamily="34" charset="0"/>
                          <a:ea typeface="Calibri"/>
                          <a:cs typeface="Latha"/>
                        </a:rPr>
                        <a:t>Technical supportive staff</a:t>
                      </a: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gridSpan="2">
                  <a:txBody>
                    <a:bodyPr/>
                    <a:lstStyle/>
                    <a:p>
                      <a:pPr marL="0" marR="0">
                        <a:lnSpc>
                          <a:spcPct val="115000"/>
                        </a:lnSpc>
                        <a:spcBef>
                          <a:spcPts val="0"/>
                        </a:spcBef>
                        <a:spcAft>
                          <a:spcPts val="0"/>
                        </a:spcAft>
                      </a:pPr>
                      <a:endParaRPr lang="en-US" sz="1600">
                        <a:latin typeface="Times New Roman"/>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hMerge="1">
                  <a:txBody>
                    <a:bodyPr/>
                    <a:lstStyle/>
                    <a:p>
                      <a:endParaRPr lang="en-US"/>
                    </a:p>
                  </a:txBody>
                  <a:tcPr/>
                </a:tc>
                <a:tc>
                  <a:txBody>
                    <a:bodyPr/>
                    <a:lstStyle/>
                    <a:p>
                      <a:pPr marL="0" marR="0" algn="ctr">
                        <a:lnSpc>
                          <a:spcPct val="115000"/>
                        </a:lnSpc>
                        <a:spcBef>
                          <a:spcPts val="0"/>
                        </a:spcBef>
                        <a:spcAft>
                          <a:spcPts val="0"/>
                        </a:spcAft>
                      </a:pPr>
                      <a:r>
                        <a:rPr lang="en-US" sz="1600">
                          <a:latin typeface="Times New Roman"/>
                          <a:ea typeface="Calibri"/>
                          <a:cs typeface="Latha"/>
                        </a:rPr>
                        <a:t>39,659</a:t>
                      </a:r>
                      <a:endParaRPr lang="en-US" sz="160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0" marR="0" algn="ctr">
                        <a:lnSpc>
                          <a:spcPct val="115000"/>
                        </a:lnSpc>
                        <a:spcBef>
                          <a:spcPts val="0"/>
                        </a:spcBef>
                        <a:spcAft>
                          <a:spcPts val="0"/>
                        </a:spcAft>
                      </a:pPr>
                      <a:r>
                        <a:rPr lang="en-US" sz="1600" dirty="0">
                          <a:latin typeface="Times New Roman"/>
                          <a:ea typeface="Calibri"/>
                          <a:cs typeface="Latha"/>
                        </a:rPr>
                        <a:t>2.14%</a:t>
                      </a:r>
                      <a:endParaRPr lang="en-US" sz="1600" dirty="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r>
              <a:tr h="363120">
                <a:tc>
                  <a:txBody>
                    <a:bodyPr/>
                    <a:lstStyle/>
                    <a:p>
                      <a:pPr marL="0" marR="0" algn="ctr">
                        <a:lnSpc>
                          <a:spcPct val="115000"/>
                        </a:lnSpc>
                        <a:spcBef>
                          <a:spcPts val="0"/>
                        </a:spcBef>
                        <a:spcAft>
                          <a:spcPts val="0"/>
                        </a:spcAft>
                      </a:pPr>
                      <a:r>
                        <a:rPr lang="en-US" sz="1600" b="1">
                          <a:solidFill>
                            <a:srgbClr val="FFFFFF"/>
                          </a:solidFill>
                          <a:latin typeface="Candara" pitchFamily="34" charset="0"/>
                          <a:ea typeface="Calibri"/>
                          <a:cs typeface="Latha"/>
                        </a:rPr>
                        <a:t>6</a:t>
                      </a:r>
                      <a:endParaRPr lang="en-US" sz="1600">
                        <a:latin typeface="Candara" pitchFamily="34" charset="0"/>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64A2"/>
                    </a:solidFill>
                  </a:tcPr>
                </a:tc>
                <a:tc>
                  <a:txBody>
                    <a:bodyPr/>
                    <a:lstStyle/>
                    <a:p>
                      <a:pPr marL="0" marR="0">
                        <a:lnSpc>
                          <a:spcPct val="115000"/>
                        </a:lnSpc>
                        <a:spcBef>
                          <a:spcPts val="0"/>
                        </a:spcBef>
                        <a:spcAft>
                          <a:spcPts val="0"/>
                        </a:spcAft>
                      </a:pPr>
                      <a:r>
                        <a:rPr lang="en-US" sz="1600">
                          <a:latin typeface="Candara" pitchFamily="34" charset="0"/>
                          <a:ea typeface="Calibri"/>
                          <a:cs typeface="Latha"/>
                        </a:rPr>
                        <a:t>Administrative support Staff</a:t>
                      </a: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nSpc>
                          <a:spcPct val="115000"/>
                        </a:lnSpc>
                        <a:spcBef>
                          <a:spcPts val="0"/>
                        </a:spcBef>
                        <a:spcAft>
                          <a:spcPts val="0"/>
                        </a:spcAft>
                      </a:pPr>
                      <a:endParaRPr lang="en-US" sz="1600" dirty="0">
                        <a:latin typeface="Times New Roman"/>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600">
                          <a:latin typeface="Times New Roman"/>
                          <a:ea typeface="Calibri"/>
                          <a:cs typeface="Latha"/>
                        </a:rPr>
                        <a:t>2,300</a:t>
                      </a:r>
                      <a:endParaRPr lang="en-US" sz="160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latin typeface="Times New Roman"/>
                          <a:ea typeface="Calibri"/>
                          <a:cs typeface="Latha"/>
                        </a:rPr>
                        <a:t>0.12%</a:t>
                      </a:r>
                      <a:endParaRPr lang="en-US" sz="1600" dirty="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259">
                <a:tc>
                  <a:txBody>
                    <a:bodyPr/>
                    <a:lstStyle/>
                    <a:p>
                      <a:pPr marL="0" marR="0" algn="ctr">
                        <a:lnSpc>
                          <a:spcPct val="115000"/>
                        </a:lnSpc>
                        <a:spcBef>
                          <a:spcPts val="0"/>
                        </a:spcBef>
                        <a:spcAft>
                          <a:spcPts val="0"/>
                        </a:spcAft>
                      </a:pPr>
                      <a:r>
                        <a:rPr lang="en-US" sz="1600" b="1">
                          <a:solidFill>
                            <a:srgbClr val="FFFFFF"/>
                          </a:solidFill>
                          <a:latin typeface="Candara" pitchFamily="34" charset="0"/>
                          <a:ea typeface="Calibri"/>
                          <a:cs typeface="Latha"/>
                        </a:rPr>
                        <a:t>7</a:t>
                      </a:r>
                      <a:endParaRPr lang="en-US" sz="1600">
                        <a:latin typeface="Candara" pitchFamily="34" charset="0"/>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64A2"/>
                    </a:solidFill>
                  </a:tcPr>
                </a:tc>
                <a:tc gridSpan="3">
                  <a:txBody>
                    <a:bodyPr/>
                    <a:lstStyle/>
                    <a:p>
                      <a:pPr marL="0" marR="0">
                        <a:lnSpc>
                          <a:spcPct val="115000"/>
                        </a:lnSpc>
                        <a:spcBef>
                          <a:spcPts val="0"/>
                        </a:spcBef>
                        <a:spcAft>
                          <a:spcPts val="0"/>
                        </a:spcAft>
                      </a:pPr>
                      <a:r>
                        <a:rPr lang="en-US" sz="1600" dirty="0">
                          <a:latin typeface="Candara" pitchFamily="34" charset="0"/>
                          <a:ea typeface="Calibri"/>
                          <a:cs typeface="Latha"/>
                        </a:rPr>
                        <a:t>Professionals (Approx, Projection)</a:t>
                      </a: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hMerge="1">
                  <a:txBody>
                    <a:bodyPr/>
                    <a:lstStyle/>
                    <a:p>
                      <a:endParaRPr lang="en-US"/>
                    </a:p>
                  </a:txBody>
                  <a:tcPr/>
                </a:tc>
                <a:tc hMerge="1">
                  <a:txBody>
                    <a:bodyPr/>
                    <a:lstStyle/>
                    <a:p>
                      <a:endParaRPr lang="en-US"/>
                    </a:p>
                  </a:txBody>
                  <a:tcPr/>
                </a:tc>
                <a:tc rowSpan="6">
                  <a:txBody>
                    <a:bodyPr/>
                    <a:lstStyle/>
                    <a:p>
                      <a:pPr marL="0" marR="0" algn="ctr">
                        <a:lnSpc>
                          <a:spcPct val="115000"/>
                        </a:lnSpc>
                        <a:spcBef>
                          <a:spcPts val="0"/>
                        </a:spcBef>
                        <a:spcAft>
                          <a:spcPts val="0"/>
                        </a:spcAft>
                      </a:pPr>
                      <a:r>
                        <a:rPr lang="en-US" sz="1600" dirty="0">
                          <a:latin typeface="Times New Roman"/>
                          <a:ea typeface="Calibri"/>
                          <a:cs typeface="Latha"/>
                        </a:rPr>
                        <a:t>14,139</a:t>
                      </a:r>
                      <a:endParaRPr lang="en-US" sz="1600" dirty="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rowSpan="6">
                  <a:txBody>
                    <a:bodyPr/>
                    <a:lstStyle/>
                    <a:p>
                      <a:pPr marL="0" marR="0" algn="ctr">
                        <a:lnSpc>
                          <a:spcPct val="115000"/>
                        </a:lnSpc>
                        <a:spcBef>
                          <a:spcPts val="0"/>
                        </a:spcBef>
                        <a:spcAft>
                          <a:spcPts val="0"/>
                        </a:spcAft>
                      </a:pPr>
                      <a:r>
                        <a:rPr lang="en-US" sz="1600" dirty="0">
                          <a:latin typeface="Times New Roman"/>
                          <a:ea typeface="Calibri"/>
                          <a:cs typeface="Latha"/>
                        </a:rPr>
                        <a:t>0.76%</a:t>
                      </a:r>
                      <a:endParaRPr lang="en-US" sz="1600" dirty="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r>
              <a:tr h="229020">
                <a:tc>
                  <a:txBody>
                    <a:bodyPr/>
                    <a:lstStyle/>
                    <a:p>
                      <a:pPr marL="0" marR="0" algn="ctr">
                        <a:lnSpc>
                          <a:spcPct val="115000"/>
                        </a:lnSpc>
                        <a:spcBef>
                          <a:spcPts val="0"/>
                        </a:spcBef>
                        <a:spcAft>
                          <a:spcPts val="0"/>
                        </a:spcAft>
                      </a:pPr>
                      <a:r>
                        <a:rPr lang="en-US" sz="1600" b="1">
                          <a:solidFill>
                            <a:srgbClr val="FFFFFF"/>
                          </a:solidFill>
                          <a:latin typeface="Times New Roman"/>
                          <a:ea typeface="Calibri"/>
                          <a:cs typeface="Latha"/>
                        </a:rPr>
                        <a:t>7.1</a:t>
                      </a:r>
                      <a:endParaRPr lang="en-US" sz="160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64A2"/>
                    </a:solidFill>
                  </a:tcPr>
                </a:tc>
                <a:tc>
                  <a:txBody>
                    <a:bodyPr/>
                    <a:lstStyle/>
                    <a:p>
                      <a:pPr marL="0" marR="0">
                        <a:lnSpc>
                          <a:spcPct val="115000"/>
                        </a:lnSpc>
                        <a:spcBef>
                          <a:spcPts val="0"/>
                        </a:spcBef>
                        <a:spcAft>
                          <a:spcPts val="0"/>
                        </a:spcAft>
                      </a:pPr>
                      <a:r>
                        <a:rPr lang="en-US" sz="1600">
                          <a:latin typeface="Times New Roman"/>
                          <a:ea typeface="Calibri"/>
                          <a:cs typeface="Latha"/>
                        </a:rPr>
                        <a:t>Project Managers</a:t>
                      </a:r>
                      <a:endParaRPr lang="en-US" sz="160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latin typeface="Times New Roman"/>
                          <a:ea typeface="Calibri"/>
                          <a:cs typeface="Latha"/>
                        </a:rPr>
                        <a:t>1,131</a:t>
                      </a:r>
                      <a:endParaRPr lang="en-US" sz="1600" dirty="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latin typeface="Times New Roman"/>
                          <a:ea typeface="Calibri"/>
                          <a:cs typeface="Latha"/>
                        </a:rPr>
                        <a:t>8%</a:t>
                      </a:r>
                      <a:endParaRPr lang="en-US" sz="1600" dirty="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229020">
                <a:tc>
                  <a:txBody>
                    <a:bodyPr/>
                    <a:lstStyle/>
                    <a:p>
                      <a:pPr marL="0" marR="0" algn="ctr">
                        <a:lnSpc>
                          <a:spcPct val="115000"/>
                        </a:lnSpc>
                        <a:spcBef>
                          <a:spcPts val="0"/>
                        </a:spcBef>
                        <a:spcAft>
                          <a:spcPts val="0"/>
                        </a:spcAft>
                      </a:pPr>
                      <a:r>
                        <a:rPr lang="en-US" sz="1600" b="1">
                          <a:solidFill>
                            <a:srgbClr val="FFFFFF"/>
                          </a:solidFill>
                          <a:latin typeface="Times New Roman"/>
                          <a:ea typeface="Calibri"/>
                          <a:cs typeface="Latha"/>
                        </a:rPr>
                        <a:t>7.2</a:t>
                      </a:r>
                      <a:endParaRPr lang="en-US" sz="160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64A2"/>
                    </a:solidFill>
                  </a:tcPr>
                </a:tc>
                <a:tc>
                  <a:txBody>
                    <a:bodyPr/>
                    <a:lstStyle/>
                    <a:p>
                      <a:pPr marL="0" marR="0">
                        <a:lnSpc>
                          <a:spcPct val="115000"/>
                        </a:lnSpc>
                        <a:spcBef>
                          <a:spcPts val="0"/>
                        </a:spcBef>
                        <a:spcAft>
                          <a:spcPts val="0"/>
                        </a:spcAft>
                      </a:pPr>
                      <a:r>
                        <a:rPr lang="en-US" sz="1600">
                          <a:latin typeface="Times New Roman"/>
                          <a:ea typeface="Calibri"/>
                          <a:cs typeface="Latha"/>
                        </a:rPr>
                        <a:t>Architects</a:t>
                      </a:r>
                      <a:endParaRPr lang="en-US" sz="160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0" marR="0" algn="ctr">
                        <a:lnSpc>
                          <a:spcPct val="115000"/>
                        </a:lnSpc>
                        <a:spcBef>
                          <a:spcPts val="0"/>
                        </a:spcBef>
                        <a:spcAft>
                          <a:spcPts val="0"/>
                        </a:spcAft>
                      </a:pPr>
                      <a:r>
                        <a:rPr lang="en-US" sz="1600">
                          <a:latin typeface="Times New Roman"/>
                          <a:ea typeface="Calibri"/>
                          <a:cs typeface="Latha"/>
                        </a:rPr>
                        <a:t>1,414</a:t>
                      </a:r>
                      <a:endParaRPr lang="en-US" sz="160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0" marR="0" algn="ctr">
                        <a:lnSpc>
                          <a:spcPct val="115000"/>
                        </a:lnSpc>
                        <a:spcBef>
                          <a:spcPts val="0"/>
                        </a:spcBef>
                        <a:spcAft>
                          <a:spcPts val="0"/>
                        </a:spcAft>
                      </a:pPr>
                      <a:r>
                        <a:rPr lang="en-US" sz="1600" dirty="0">
                          <a:latin typeface="Times New Roman"/>
                          <a:ea typeface="Calibri"/>
                          <a:cs typeface="Latha"/>
                        </a:rPr>
                        <a:t>10%</a:t>
                      </a:r>
                      <a:endParaRPr lang="en-US" sz="1600" dirty="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vMerge="1">
                  <a:txBody>
                    <a:bodyPr/>
                    <a:lstStyle/>
                    <a:p>
                      <a:endParaRPr lang="en-US"/>
                    </a:p>
                  </a:txBody>
                  <a:tcPr/>
                </a:tc>
                <a:tc vMerge="1">
                  <a:txBody>
                    <a:bodyPr/>
                    <a:lstStyle/>
                    <a:p>
                      <a:endParaRPr lang="en-US"/>
                    </a:p>
                  </a:txBody>
                  <a:tcPr/>
                </a:tc>
              </a:tr>
              <a:tr h="246794">
                <a:tc>
                  <a:txBody>
                    <a:bodyPr/>
                    <a:lstStyle/>
                    <a:p>
                      <a:pPr marL="0" marR="0" algn="ctr">
                        <a:lnSpc>
                          <a:spcPct val="115000"/>
                        </a:lnSpc>
                        <a:spcBef>
                          <a:spcPts val="0"/>
                        </a:spcBef>
                        <a:spcAft>
                          <a:spcPts val="0"/>
                        </a:spcAft>
                      </a:pPr>
                      <a:r>
                        <a:rPr lang="en-US" sz="1600" b="1">
                          <a:solidFill>
                            <a:srgbClr val="FFFFFF"/>
                          </a:solidFill>
                          <a:latin typeface="Times New Roman"/>
                          <a:ea typeface="Calibri"/>
                          <a:cs typeface="Latha"/>
                        </a:rPr>
                        <a:t>7.3</a:t>
                      </a:r>
                      <a:endParaRPr lang="en-US" sz="160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64A2"/>
                    </a:solidFill>
                  </a:tcPr>
                </a:tc>
                <a:tc>
                  <a:txBody>
                    <a:bodyPr/>
                    <a:lstStyle/>
                    <a:p>
                      <a:pPr marL="0" marR="0">
                        <a:lnSpc>
                          <a:spcPct val="115000"/>
                        </a:lnSpc>
                        <a:spcBef>
                          <a:spcPts val="0"/>
                        </a:spcBef>
                        <a:spcAft>
                          <a:spcPts val="0"/>
                        </a:spcAft>
                      </a:pPr>
                      <a:r>
                        <a:rPr lang="en-US" sz="1600">
                          <a:latin typeface="Times New Roman"/>
                          <a:ea typeface="Calibri"/>
                          <a:cs typeface="Latha"/>
                        </a:rPr>
                        <a:t>Civil Engineers</a:t>
                      </a:r>
                      <a:endParaRPr lang="en-US" sz="160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Times New Roman"/>
                          <a:ea typeface="Calibri"/>
                          <a:cs typeface="Latha"/>
                        </a:rPr>
                        <a:t>6,363</a:t>
                      </a:r>
                      <a:endParaRPr lang="en-US" sz="160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latin typeface="Times New Roman"/>
                          <a:ea typeface="Calibri"/>
                          <a:cs typeface="Latha"/>
                        </a:rPr>
                        <a:t>45%</a:t>
                      </a:r>
                      <a:endParaRPr lang="en-US" sz="1600" dirty="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229020">
                <a:tc>
                  <a:txBody>
                    <a:bodyPr/>
                    <a:lstStyle/>
                    <a:p>
                      <a:pPr marL="0" marR="0" algn="ctr">
                        <a:lnSpc>
                          <a:spcPct val="115000"/>
                        </a:lnSpc>
                        <a:spcBef>
                          <a:spcPts val="0"/>
                        </a:spcBef>
                        <a:spcAft>
                          <a:spcPts val="0"/>
                        </a:spcAft>
                      </a:pPr>
                      <a:r>
                        <a:rPr lang="en-US" sz="1600" b="1">
                          <a:solidFill>
                            <a:srgbClr val="FFFFFF"/>
                          </a:solidFill>
                          <a:latin typeface="Times New Roman"/>
                          <a:ea typeface="Calibri"/>
                          <a:cs typeface="Latha"/>
                        </a:rPr>
                        <a:t>7.4</a:t>
                      </a:r>
                      <a:endParaRPr lang="en-US" sz="160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64A2"/>
                    </a:solidFill>
                  </a:tcPr>
                </a:tc>
                <a:tc>
                  <a:txBody>
                    <a:bodyPr/>
                    <a:lstStyle/>
                    <a:p>
                      <a:pPr marL="0" marR="0">
                        <a:lnSpc>
                          <a:spcPct val="115000"/>
                        </a:lnSpc>
                        <a:spcBef>
                          <a:spcPts val="0"/>
                        </a:spcBef>
                        <a:spcAft>
                          <a:spcPts val="0"/>
                        </a:spcAft>
                      </a:pPr>
                      <a:r>
                        <a:rPr lang="en-US" sz="1600" dirty="0">
                          <a:latin typeface="Times New Roman"/>
                          <a:ea typeface="Calibri"/>
                          <a:cs typeface="Latha"/>
                        </a:rPr>
                        <a:t>MEP Engineers</a:t>
                      </a:r>
                      <a:endParaRPr lang="en-US" sz="1600" dirty="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0" marR="0" algn="ctr">
                        <a:lnSpc>
                          <a:spcPct val="115000"/>
                        </a:lnSpc>
                        <a:spcBef>
                          <a:spcPts val="0"/>
                        </a:spcBef>
                        <a:spcAft>
                          <a:spcPts val="0"/>
                        </a:spcAft>
                      </a:pPr>
                      <a:r>
                        <a:rPr lang="en-US" sz="1600">
                          <a:latin typeface="Times New Roman"/>
                          <a:ea typeface="Calibri"/>
                          <a:cs typeface="Latha"/>
                        </a:rPr>
                        <a:t>3,535</a:t>
                      </a:r>
                      <a:endParaRPr lang="en-US" sz="160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0" marR="0" algn="ctr">
                        <a:lnSpc>
                          <a:spcPct val="115000"/>
                        </a:lnSpc>
                        <a:spcBef>
                          <a:spcPts val="0"/>
                        </a:spcBef>
                        <a:spcAft>
                          <a:spcPts val="0"/>
                        </a:spcAft>
                      </a:pPr>
                      <a:r>
                        <a:rPr lang="en-US" sz="1600" dirty="0">
                          <a:latin typeface="Times New Roman"/>
                          <a:ea typeface="Calibri"/>
                          <a:cs typeface="Latha"/>
                        </a:rPr>
                        <a:t>25%</a:t>
                      </a:r>
                      <a:endParaRPr lang="en-US" sz="1600" dirty="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vMerge="1">
                  <a:txBody>
                    <a:bodyPr/>
                    <a:lstStyle/>
                    <a:p>
                      <a:endParaRPr lang="en-US"/>
                    </a:p>
                  </a:txBody>
                  <a:tcPr/>
                </a:tc>
                <a:tc vMerge="1">
                  <a:txBody>
                    <a:bodyPr/>
                    <a:lstStyle/>
                    <a:p>
                      <a:endParaRPr lang="en-US"/>
                    </a:p>
                  </a:txBody>
                  <a:tcPr/>
                </a:tc>
              </a:tr>
              <a:tr h="234722">
                <a:tc>
                  <a:txBody>
                    <a:bodyPr/>
                    <a:lstStyle/>
                    <a:p>
                      <a:pPr marL="0" marR="0" algn="ctr">
                        <a:lnSpc>
                          <a:spcPct val="115000"/>
                        </a:lnSpc>
                        <a:spcBef>
                          <a:spcPts val="0"/>
                        </a:spcBef>
                        <a:spcAft>
                          <a:spcPts val="0"/>
                        </a:spcAft>
                      </a:pPr>
                      <a:r>
                        <a:rPr lang="en-US" sz="1600" b="1">
                          <a:solidFill>
                            <a:srgbClr val="FFFFFF"/>
                          </a:solidFill>
                          <a:latin typeface="Times New Roman"/>
                          <a:ea typeface="Calibri"/>
                          <a:cs typeface="Latha"/>
                        </a:rPr>
                        <a:t>7.5</a:t>
                      </a:r>
                      <a:endParaRPr lang="en-US" sz="160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64A2"/>
                    </a:solidFill>
                  </a:tcPr>
                </a:tc>
                <a:tc>
                  <a:txBody>
                    <a:bodyPr/>
                    <a:lstStyle/>
                    <a:p>
                      <a:pPr marL="0" marR="0">
                        <a:lnSpc>
                          <a:spcPct val="115000"/>
                        </a:lnSpc>
                        <a:spcBef>
                          <a:spcPts val="0"/>
                        </a:spcBef>
                        <a:spcAft>
                          <a:spcPts val="0"/>
                        </a:spcAft>
                      </a:pPr>
                      <a:r>
                        <a:rPr lang="en-US" sz="1600" dirty="0">
                          <a:latin typeface="Times New Roman"/>
                          <a:ea typeface="Calibri"/>
                          <a:cs typeface="Latha"/>
                        </a:rPr>
                        <a:t>Quantity Surveyors</a:t>
                      </a:r>
                      <a:endParaRPr lang="en-US" sz="1600" dirty="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Times New Roman"/>
                          <a:ea typeface="Calibri"/>
                          <a:cs typeface="Latha"/>
                        </a:rPr>
                        <a:t>1,696</a:t>
                      </a:r>
                      <a:endParaRPr lang="en-US" sz="160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latin typeface="Times New Roman"/>
                          <a:ea typeface="Calibri"/>
                          <a:cs typeface="Latha"/>
                        </a:rPr>
                        <a:t>12%</a:t>
                      </a:r>
                      <a:endParaRPr lang="en-US" sz="1600" dirty="0">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08959">
                <a:tc gridSpan="2">
                  <a:txBody>
                    <a:bodyPr/>
                    <a:lstStyle/>
                    <a:p>
                      <a:pPr marL="0" marR="0" algn="ctr">
                        <a:lnSpc>
                          <a:spcPct val="115000"/>
                        </a:lnSpc>
                        <a:spcBef>
                          <a:spcPts val="0"/>
                        </a:spcBef>
                        <a:spcAft>
                          <a:spcPts val="0"/>
                        </a:spcAft>
                      </a:pPr>
                      <a:endParaRPr lang="en-US" sz="700" dirty="0" smtClean="0">
                        <a:solidFill>
                          <a:schemeClr val="tx1"/>
                        </a:solidFill>
                        <a:latin typeface="Times New Roman"/>
                        <a:ea typeface="Calibri"/>
                        <a:cs typeface="Latha"/>
                      </a:endParaRPr>
                    </a:p>
                    <a:p>
                      <a:pPr marL="0" marR="0" algn="ctr">
                        <a:lnSpc>
                          <a:spcPct val="115000"/>
                        </a:lnSpc>
                        <a:spcBef>
                          <a:spcPts val="0"/>
                        </a:spcBef>
                        <a:spcAft>
                          <a:spcPts val="0"/>
                        </a:spcAft>
                      </a:pPr>
                      <a:r>
                        <a:rPr lang="en-US" sz="1600" dirty="0" smtClean="0">
                          <a:solidFill>
                            <a:schemeClr val="tx1"/>
                          </a:solidFill>
                          <a:latin typeface="Times New Roman"/>
                          <a:ea typeface="Calibri"/>
                          <a:cs typeface="Latha"/>
                        </a:rPr>
                        <a:t>Total </a:t>
                      </a:r>
                      <a:r>
                        <a:rPr lang="en-US" sz="1600" dirty="0">
                          <a:solidFill>
                            <a:schemeClr val="tx1"/>
                          </a:solidFill>
                          <a:latin typeface="Times New Roman"/>
                          <a:ea typeface="Calibri"/>
                          <a:cs typeface="Latha"/>
                        </a:rPr>
                        <a:t>Human Resource Requirement</a:t>
                      </a:r>
                      <a:endParaRPr lang="en-US" sz="1600" dirty="0">
                        <a:solidFill>
                          <a:schemeClr val="tx1"/>
                        </a:solidFill>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endParaRPr lang="en-US" sz="1100" dirty="0">
                        <a:solidFill>
                          <a:schemeClr val="tx1"/>
                        </a:solidFill>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a:txBody>
                    <a:bodyPr/>
                    <a:lstStyle/>
                    <a:p>
                      <a:pPr marL="0" marR="0" algn="ctr">
                        <a:lnSpc>
                          <a:spcPct val="115000"/>
                        </a:lnSpc>
                        <a:spcBef>
                          <a:spcPts val="0"/>
                        </a:spcBef>
                        <a:spcAft>
                          <a:spcPts val="0"/>
                        </a:spcAft>
                      </a:pPr>
                      <a:endParaRPr lang="en-US" sz="900" b="1" dirty="0" smtClean="0">
                        <a:solidFill>
                          <a:schemeClr val="tx1"/>
                        </a:solidFill>
                        <a:latin typeface="Times New Roman"/>
                        <a:ea typeface="Calibri"/>
                        <a:cs typeface="Latha"/>
                      </a:endParaRPr>
                    </a:p>
                    <a:p>
                      <a:pPr marL="0" marR="0" algn="ctr">
                        <a:lnSpc>
                          <a:spcPct val="115000"/>
                        </a:lnSpc>
                        <a:spcBef>
                          <a:spcPts val="0"/>
                        </a:spcBef>
                        <a:spcAft>
                          <a:spcPts val="0"/>
                        </a:spcAft>
                      </a:pPr>
                      <a:r>
                        <a:rPr lang="en-US" sz="1400" b="1" dirty="0" smtClean="0">
                          <a:solidFill>
                            <a:schemeClr val="tx1"/>
                          </a:solidFill>
                          <a:latin typeface="Times New Roman"/>
                          <a:ea typeface="Calibri"/>
                          <a:cs typeface="Latha"/>
                        </a:rPr>
                        <a:t>1,857,550.00</a:t>
                      </a:r>
                      <a:endParaRPr lang="en-US" sz="1100" dirty="0">
                        <a:solidFill>
                          <a:schemeClr val="tx1"/>
                        </a:solidFill>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15000"/>
                        </a:lnSpc>
                        <a:spcBef>
                          <a:spcPts val="0"/>
                        </a:spcBef>
                        <a:spcAft>
                          <a:spcPts val="0"/>
                        </a:spcAft>
                      </a:pPr>
                      <a:endParaRPr lang="en-US" sz="900" b="1" dirty="0" smtClean="0">
                        <a:solidFill>
                          <a:schemeClr val="tx1"/>
                        </a:solidFill>
                        <a:latin typeface="Times New Roman"/>
                        <a:ea typeface="Calibri"/>
                        <a:cs typeface="Latha"/>
                      </a:endParaRPr>
                    </a:p>
                    <a:p>
                      <a:pPr marL="0" marR="0" algn="ctr">
                        <a:lnSpc>
                          <a:spcPct val="115000"/>
                        </a:lnSpc>
                        <a:spcBef>
                          <a:spcPts val="0"/>
                        </a:spcBef>
                        <a:spcAft>
                          <a:spcPts val="0"/>
                        </a:spcAft>
                      </a:pPr>
                      <a:r>
                        <a:rPr lang="en-US" sz="1400" b="1" dirty="0" smtClean="0">
                          <a:solidFill>
                            <a:schemeClr val="tx1"/>
                          </a:solidFill>
                          <a:latin typeface="Times New Roman"/>
                          <a:ea typeface="Calibri"/>
                          <a:cs typeface="Latha"/>
                        </a:rPr>
                        <a:t>100</a:t>
                      </a:r>
                      <a:r>
                        <a:rPr lang="en-US" sz="1400" b="1" dirty="0">
                          <a:solidFill>
                            <a:schemeClr val="tx1"/>
                          </a:solidFill>
                          <a:latin typeface="Times New Roman"/>
                          <a:ea typeface="Calibri"/>
                          <a:cs typeface="Latha"/>
                        </a:rPr>
                        <a:t>%</a:t>
                      </a:r>
                      <a:endParaRPr lang="en-US" sz="1100" dirty="0">
                        <a:solidFill>
                          <a:schemeClr val="tx1"/>
                        </a:solidFill>
                        <a:latin typeface="Calibri"/>
                        <a:ea typeface="Calibri"/>
                        <a:cs typeface="Latha"/>
                      </a:endParaRPr>
                    </a:p>
                  </a:txBody>
                  <a:tcPr marL="60969" marR="6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r>
            </a:tbl>
          </a:graphicData>
        </a:graphic>
      </p:graphicFrame>
      <p:sp>
        <p:nvSpPr>
          <p:cNvPr id="5" name="Rectangle 1"/>
          <p:cNvSpPr>
            <a:spLocks noChangeArrowheads="1"/>
          </p:cNvSpPr>
          <p:nvPr/>
        </p:nvSpPr>
        <p:spPr bwMode="auto">
          <a:xfrm>
            <a:off x="0" y="-76200"/>
            <a:ext cx="9144000"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1400" b="1" dirty="0" smtClean="0">
                <a:solidFill>
                  <a:prstClr val="black"/>
                </a:solidFill>
                <a:ea typeface="Calibri" pitchFamily="34" charset="0"/>
                <a:cs typeface="Aharoni" pitchFamily="2" charset="-79"/>
              </a:rPr>
              <a:t>LABOUR PROJECTION FOR THE SRI LANKAN CONSTRUCTION INDUSTRY FOR NEXT FIVE YEARS </a:t>
            </a:r>
            <a:endParaRPr lang="en-US" sz="1200" b="1" dirty="0" smtClean="0">
              <a:solidFill>
                <a:prstClr val="black"/>
              </a:solidFill>
              <a:cs typeface="Aharoni" pitchFamily="2" charset="-79"/>
            </a:endParaRPr>
          </a:p>
          <a:p>
            <a:pPr algn="ctr" eaLnBrk="0" fontAlgn="base" hangingPunct="0">
              <a:spcBef>
                <a:spcPct val="0"/>
              </a:spcBef>
              <a:spcAft>
                <a:spcPct val="0"/>
              </a:spcAft>
            </a:pPr>
            <a:r>
              <a:rPr lang="en-US" sz="1600" b="1" dirty="0" smtClean="0">
                <a:solidFill>
                  <a:prstClr val="black"/>
                </a:solidFill>
                <a:ea typeface="Calibri" pitchFamily="34" charset="0"/>
                <a:cs typeface="Aharoni" pitchFamily="2" charset="-79"/>
              </a:rPr>
              <a:t>(</a:t>
            </a:r>
            <a:r>
              <a:rPr lang="en-US" sz="1600" b="1" dirty="0" err="1" smtClean="0">
                <a:solidFill>
                  <a:prstClr val="black"/>
                </a:solidFill>
                <a:ea typeface="Calibri" pitchFamily="34" charset="0"/>
                <a:cs typeface="Aharoni" pitchFamily="2" charset="-79"/>
              </a:rPr>
              <a:t>Upto</a:t>
            </a:r>
            <a:r>
              <a:rPr lang="en-US" sz="1600" b="1" dirty="0" smtClean="0">
                <a:solidFill>
                  <a:prstClr val="black"/>
                </a:solidFill>
                <a:ea typeface="Calibri" pitchFamily="34" charset="0"/>
                <a:cs typeface="Aharoni" pitchFamily="2" charset="-79"/>
              </a:rPr>
              <a:t>  2020)</a:t>
            </a:r>
          </a:p>
          <a:p>
            <a:pPr algn="ctr" eaLnBrk="0" fontAlgn="base" hangingPunct="0">
              <a:spcBef>
                <a:spcPct val="0"/>
              </a:spcBef>
              <a:spcAft>
                <a:spcPct val="0"/>
              </a:spcAft>
            </a:pPr>
            <a:r>
              <a:rPr lang="en-US" sz="1600" b="1" dirty="0" smtClean="0">
                <a:solidFill>
                  <a:prstClr val="black"/>
                </a:solidFill>
                <a:ea typeface="Calibri" pitchFamily="34" charset="0"/>
                <a:cs typeface="Aharoni" pitchFamily="2" charset="-79"/>
              </a:rPr>
              <a:t>Segregation of </a:t>
            </a:r>
            <a:r>
              <a:rPr lang="en-US" sz="1600" b="1" dirty="0" err="1" smtClean="0">
                <a:solidFill>
                  <a:prstClr val="black"/>
                </a:solidFill>
                <a:ea typeface="Calibri" pitchFamily="34" charset="0"/>
                <a:cs typeface="Aharoni" pitchFamily="2" charset="-79"/>
              </a:rPr>
              <a:t>Labour</a:t>
            </a:r>
            <a:endParaRPr lang="en-US" sz="1000" b="1" dirty="0" smtClean="0">
              <a:solidFill>
                <a:prstClr val="black"/>
              </a:solidFill>
              <a:cs typeface="Aharoni" pitchFamily="2" charset="-79"/>
            </a:endParaRPr>
          </a:p>
        </p:txBody>
      </p:sp>
      <p:sp>
        <p:nvSpPr>
          <p:cNvPr id="6" name="Rectangle 5"/>
          <p:cNvSpPr/>
          <p:nvPr/>
        </p:nvSpPr>
        <p:spPr>
          <a:xfrm>
            <a:off x="381000" y="6172201"/>
            <a:ext cx="4376518" cy="584775"/>
          </a:xfrm>
          <a:prstGeom prst="rect">
            <a:avLst/>
          </a:prstGeom>
        </p:spPr>
        <p:txBody>
          <a:bodyPr wrap="square">
            <a:spAutoFit/>
          </a:bodyPr>
          <a:lstStyle/>
          <a:p>
            <a:pPr algn="ctr" eaLnBrk="0" fontAlgn="base" hangingPunct="0">
              <a:spcBef>
                <a:spcPct val="0"/>
              </a:spcBef>
              <a:spcAft>
                <a:spcPct val="0"/>
              </a:spcAft>
            </a:pPr>
            <a:r>
              <a:rPr lang="en-US" b="1" dirty="0" smtClean="0">
                <a:solidFill>
                  <a:prstClr val="black"/>
                </a:solidFill>
                <a:ea typeface="Calibri" pitchFamily="34" charset="0"/>
                <a:cs typeface="Aharoni" pitchFamily="2" charset="-79"/>
              </a:rPr>
              <a:t>Note:	This is only a future prediction</a:t>
            </a:r>
          </a:p>
          <a:p>
            <a:pPr eaLnBrk="0" fontAlgn="base" hangingPunct="0">
              <a:spcBef>
                <a:spcPct val="0"/>
              </a:spcBef>
              <a:spcAft>
                <a:spcPct val="0"/>
              </a:spcAft>
            </a:pPr>
            <a:r>
              <a:rPr lang="en-US" sz="1400" i="1" dirty="0" smtClean="0">
                <a:solidFill>
                  <a:prstClr val="black"/>
                </a:solidFill>
              </a:rPr>
              <a:t>    Source : 2006 budget and </a:t>
            </a:r>
            <a:r>
              <a:rPr lang="en-US" sz="1400" i="1" dirty="0" err="1" smtClean="0">
                <a:solidFill>
                  <a:prstClr val="black"/>
                </a:solidFill>
              </a:rPr>
              <a:t>megapolis</a:t>
            </a:r>
            <a:r>
              <a:rPr lang="en-US" sz="1400" i="1" dirty="0" smtClean="0">
                <a:solidFill>
                  <a:prstClr val="black"/>
                </a:solidFill>
              </a:rPr>
              <a:t> development plan</a:t>
            </a:r>
            <a:endParaRPr lang="en-US" sz="2800" b="1" dirty="0" smtClean="0">
              <a:solidFill>
                <a:prstClr val="black"/>
              </a:solidFill>
              <a:latin typeface="Aharoni" pitchFamily="2" charset="-79"/>
              <a:cs typeface="Aharoni" pitchFamily="2" charset="-79"/>
            </a:endParaRPr>
          </a:p>
        </p:txBody>
      </p:sp>
    </p:spTree>
    <p:extLst>
      <p:ext uri="{BB962C8B-B14F-4D97-AF65-F5344CB8AC3E}">
        <p14:creationId xmlns:p14="http://schemas.microsoft.com/office/powerpoint/2010/main" xmlns="" val="26323609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28600" y="609600"/>
            <a:ext cx="8610600" cy="2308324"/>
          </a:xfrm>
          <a:prstGeom prst="rect">
            <a:avLst/>
          </a:prstGeom>
        </p:spPr>
        <p:txBody>
          <a:bodyPr wrap="square">
            <a:spAutoFit/>
          </a:bodyPr>
          <a:lstStyle/>
          <a:p>
            <a:pPr algn="just"/>
            <a:r>
              <a:rPr lang="en-US" sz="2400" dirty="0">
                <a:solidFill>
                  <a:srgbClr val="1F497D">
                    <a:lumMod val="40000"/>
                    <a:lumOff val="60000"/>
                  </a:srgbClr>
                </a:solidFill>
              </a:rPr>
              <a:t>Material price indices compiled by the ICTAD reflect that the material prices have increased at a moderate pace from the year 2008 to 2011. But with the launching of massive development drive by the Government in the post war environment, the material prices have gone up dramatically due to the robust </a:t>
            </a:r>
            <a:r>
              <a:rPr lang="en-US" sz="2400">
                <a:solidFill>
                  <a:srgbClr val="1F497D">
                    <a:lumMod val="40000"/>
                    <a:lumOff val="60000"/>
                  </a:srgbClr>
                </a:solidFill>
              </a:rPr>
              <a:t>increased </a:t>
            </a:r>
            <a:r>
              <a:rPr lang="en-US" sz="2400" smtClean="0">
                <a:solidFill>
                  <a:srgbClr val="1F497D">
                    <a:lumMod val="40000"/>
                    <a:lumOff val="60000"/>
                  </a:srgbClr>
                </a:solidFill>
              </a:rPr>
              <a:t>in demand</a:t>
            </a:r>
            <a:r>
              <a:rPr lang="en-US" dirty="0">
                <a:solidFill>
                  <a:srgbClr val="1F497D">
                    <a:lumMod val="40000"/>
                    <a:lumOff val="60000"/>
                  </a:srgbClr>
                </a:solidFill>
              </a:rPr>
              <a:t>. </a:t>
            </a:r>
          </a:p>
        </p:txBody>
      </p:sp>
      <p:sp>
        <p:nvSpPr>
          <p:cNvPr id="3" name="Rectangle 2"/>
          <p:cNvSpPr/>
          <p:nvPr/>
        </p:nvSpPr>
        <p:spPr>
          <a:xfrm>
            <a:off x="1676400" y="0"/>
            <a:ext cx="6152133" cy="523220"/>
          </a:xfrm>
          <a:prstGeom prst="rect">
            <a:avLst/>
          </a:prstGeom>
        </p:spPr>
        <p:txBody>
          <a:bodyPr wrap="none">
            <a:spAutoFit/>
          </a:bodyPr>
          <a:lstStyle/>
          <a:p>
            <a:r>
              <a:rPr lang="en-US" sz="2800" b="1" dirty="0">
                <a:solidFill>
                  <a:srgbClr val="FFFF00"/>
                </a:solidFill>
              </a:rPr>
              <a:t>Construction material prices and indices</a:t>
            </a:r>
            <a:endParaRPr lang="en-US" sz="2800" dirty="0">
              <a:solidFill>
                <a:srgbClr val="FFFF00"/>
              </a:solidFill>
            </a:endParaRPr>
          </a:p>
        </p:txBody>
      </p:sp>
      <p:graphicFrame>
        <p:nvGraphicFramePr>
          <p:cNvPr id="5" name="Table 4"/>
          <p:cNvGraphicFramePr>
            <a:graphicFrameLocks noGrp="1"/>
          </p:cNvGraphicFramePr>
          <p:nvPr/>
        </p:nvGraphicFramePr>
        <p:xfrm>
          <a:off x="304803" y="3048000"/>
          <a:ext cx="8534397" cy="3741826"/>
        </p:xfrm>
        <a:graphic>
          <a:graphicData uri="http://schemas.openxmlformats.org/drawingml/2006/table">
            <a:tbl>
              <a:tblPr/>
              <a:tblGrid>
                <a:gridCol w="1600197"/>
                <a:gridCol w="838200"/>
                <a:gridCol w="838200"/>
                <a:gridCol w="796543"/>
                <a:gridCol w="794607"/>
                <a:gridCol w="794607"/>
                <a:gridCol w="905731"/>
                <a:gridCol w="853130"/>
                <a:gridCol w="1113182"/>
              </a:tblGrid>
              <a:tr h="435912">
                <a:tc>
                  <a:txBody>
                    <a:bodyPr/>
                    <a:lstStyle/>
                    <a:p>
                      <a:pPr marL="0" marR="0" algn="ctr">
                        <a:lnSpc>
                          <a:spcPct val="115000"/>
                        </a:lnSpc>
                        <a:spcBef>
                          <a:spcPts val="0"/>
                        </a:spcBef>
                        <a:spcAft>
                          <a:spcPts val="1000"/>
                        </a:spcAft>
                      </a:pPr>
                      <a:r>
                        <a:rPr lang="en-US" sz="1600" b="1" dirty="0">
                          <a:solidFill>
                            <a:srgbClr val="FFFFFF"/>
                          </a:solidFill>
                          <a:latin typeface="Calibri"/>
                          <a:ea typeface="Calibri"/>
                          <a:cs typeface="Iskoola Pota"/>
                        </a:rPr>
                        <a:t>Material </a:t>
                      </a:r>
                      <a:endParaRPr lang="en-US" sz="16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gn="ctr">
                        <a:lnSpc>
                          <a:spcPct val="115000"/>
                        </a:lnSpc>
                        <a:spcBef>
                          <a:spcPts val="0"/>
                        </a:spcBef>
                        <a:spcAft>
                          <a:spcPts val="1000"/>
                        </a:spcAft>
                      </a:pPr>
                      <a:r>
                        <a:rPr lang="en-US" sz="1600" b="1">
                          <a:solidFill>
                            <a:srgbClr val="FFFFFF"/>
                          </a:solidFill>
                          <a:latin typeface="Calibri"/>
                          <a:ea typeface="Calibri"/>
                          <a:cs typeface="Iskoola Pota"/>
                        </a:rPr>
                        <a:t>2008 </a:t>
                      </a:r>
                      <a:endParaRPr lang="en-US" sz="16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gn="ctr">
                        <a:lnSpc>
                          <a:spcPct val="115000"/>
                        </a:lnSpc>
                        <a:spcBef>
                          <a:spcPts val="0"/>
                        </a:spcBef>
                        <a:spcAft>
                          <a:spcPts val="1000"/>
                        </a:spcAft>
                      </a:pPr>
                      <a:r>
                        <a:rPr lang="en-US" sz="1600" b="1">
                          <a:solidFill>
                            <a:srgbClr val="FFFFFF"/>
                          </a:solidFill>
                          <a:latin typeface="Calibri"/>
                          <a:ea typeface="Calibri"/>
                          <a:cs typeface="Iskoola Pota"/>
                        </a:rPr>
                        <a:t>2009 </a:t>
                      </a:r>
                      <a:endParaRPr lang="en-US" sz="16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gn="ctr">
                        <a:lnSpc>
                          <a:spcPct val="115000"/>
                        </a:lnSpc>
                        <a:spcBef>
                          <a:spcPts val="0"/>
                        </a:spcBef>
                        <a:spcAft>
                          <a:spcPts val="1000"/>
                        </a:spcAft>
                      </a:pPr>
                      <a:r>
                        <a:rPr lang="en-US" sz="1600" b="1">
                          <a:solidFill>
                            <a:srgbClr val="FFFFFF"/>
                          </a:solidFill>
                          <a:latin typeface="Calibri"/>
                          <a:ea typeface="Calibri"/>
                          <a:cs typeface="Iskoola Pota"/>
                        </a:rPr>
                        <a:t>2010 </a:t>
                      </a:r>
                      <a:endParaRPr lang="en-US" sz="16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gn="ctr">
                        <a:lnSpc>
                          <a:spcPct val="115000"/>
                        </a:lnSpc>
                        <a:spcBef>
                          <a:spcPts val="0"/>
                        </a:spcBef>
                        <a:spcAft>
                          <a:spcPts val="1000"/>
                        </a:spcAft>
                      </a:pPr>
                      <a:r>
                        <a:rPr lang="en-US" sz="1600" b="1">
                          <a:solidFill>
                            <a:srgbClr val="FFFFFF"/>
                          </a:solidFill>
                          <a:latin typeface="Calibri"/>
                          <a:ea typeface="Calibri"/>
                          <a:cs typeface="Iskoola Pota"/>
                        </a:rPr>
                        <a:t>2011 </a:t>
                      </a:r>
                      <a:endParaRPr lang="en-US" sz="16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gn="ctr">
                        <a:lnSpc>
                          <a:spcPct val="115000"/>
                        </a:lnSpc>
                        <a:spcBef>
                          <a:spcPts val="0"/>
                        </a:spcBef>
                        <a:spcAft>
                          <a:spcPts val="1000"/>
                        </a:spcAft>
                      </a:pPr>
                      <a:r>
                        <a:rPr lang="en-US" sz="1600" b="1">
                          <a:solidFill>
                            <a:srgbClr val="FFFFFF"/>
                          </a:solidFill>
                          <a:latin typeface="Calibri"/>
                          <a:ea typeface="Calibri"/>
                          <a:cs typeface="Iskoola Pota"/>
                        </a:rPr>
                        <a:t>2012 </a:t>
                      </a:r>
                      <a:endParaRPr lang="en-US" sz="16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gn="ctr">
                        <a:lnSpc>
                          <a:spcPct val="115000"/>
                        </a:lnSpc>
                        <a:spcBef>
                          <a:spcPts val="0"/>
                        </a:spcBef>
                        <a:spcAft>
                          <a:spcPts val="1000"/>
                        </a:spcAft>
                      </a:pPr>
                      <a:r>
                        <a:rPr lang="en-US" sz="1600" b="1" dirty="0">
                          <a:solidFill>
                            <a:srgbClr val="FFFFFF"/>
                          </a:solidFill>
                          <a:latin typeface="Calibri"/>
                          <a:ea typeface="Calibri"/>
                          <a:cs typeface="Iskoola Pota"/>
                        </a:rPr>
                        <a:t>2013 </a:t>
                      </a:r>
                      <a:endParaRPr lang="en-US" sz="16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gn="ctr" defTabSz="914400" rtl="0" eaLnBrk="1" latinLnBrk="0" hangingPunct="1">
                        <a:lnSpc>
                          <a:spcPct val="115000"/>
                        </a:lnSpc>
                        <a:spcBef>
                          <a:spcPts val="0"/>
                        </a:spcBef>
                        <a:spcAft>
                          <a:spcPts val="1000"/>
                        </a:spcAft>
                      </a:pPr>
                      <a:r>
                        <a:rPr lang="en-US" sz="1600" b="1" kern="1200" dirty="0">
                          <a:solidFill>
                            <a:srgbClr val="FFFFFF"/>
                          </a:solidFill>
                          <a:latin typeface="Calibri"/>
                          <a:ea typeface="Calibri"/>
                          <a:cs typeface="Iskoola Pota"/>
                        </a:rPr>
                        <a:t>2014</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gn="ctr" defTabSz="914400" rtl="0" eaLnBrk="1" latinLnBrk="0" hangingPunct="1">
                        <a:lnSpc>
                          <a:spcPct val="115000"/>
                        </a:lnSpc>
                        <a:spcBef>
                          <a:spcPts val="0"/>
                        </a:spcBef>
                        <a:spcAft>
                          <a:spcPts val="1000"/>
                        </a:spcAft>
                      </a:pPr>
                      <a:r>
                        <a:rPr lang="en-US" sz="1600" b="1" kern="1200" dirty="0">
                          <a:solidFill>
                            <a:srgbClr val="FFFFFF"/>
                          </a:solidFill>
                          <a:latin typeface="Calibri"/>
                          <a:ea typeface="Calibri"/>
                          <a:cs typeface="Iskoola Pota"/>
                        </a:rPr>
                        <a:t>2015</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r>
              <a:tr h="435912">
                <a:tc>
                  <a:txBody>
                    <a:bodyPr/>
                    <a:lstStyle/>
                    <a:p>
                      <a:pPr marL="0" marR="0">
                        <a:lnSpc>
                          <a:spcPct val="115000"/>
                        </a:lnSpc>
                        <a:spcBef>
                          <a:spcPts val="0"/>
                        </a:spcBef>
                        <a:spcAft>
                          <a:spcPts val="1000"/>
                        </a:spcAft>
                      </a:pPr>
                      <a:r>
                        <a:rPr lang="en-US" sz="1800" b="1" dirty="0">
                          <a:solidFill>
                            <a:srgbClr val="FFFFFF"/>
                          </a:solidFill>
                          <a:latin typeface="Calibri"/>
                          <a:ea typeface="Calibri"/>
                          <a:cs typeface="Iskoola Pota"/>
                        </a:rPr>
                        <a:t>Lime </a:t>
                      </a:r>
                      <a:endParaRPr lang="en-US" sz="18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a:latin typeface="Calibri"/>
                          <a:ea typeface="Calibri"/>
                          <a:cs typeface="Iskoola Pota"/>
                        </a:rPr>
                        <a:t>100.00 </a:t>
                      </a:r>
                    </a:p>
                  </a:txBody>
                  <a:tcPr marL="68580" marR="68580"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a:latin typeface="Calibri"/>
                          <a:ea typeface="Calibri"/>
                          <a:cs typeface="Iskoola Pota"/>
                        </a:rPr>
                        <a:t>103.94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a:latin typeface="Calibri"/>
                          <a:ea typeface="Calibri"/>
                          <a:cs typeface="Iskoola Pota"/>
                        </a:rPr>
                        <a:t>105.36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a:latin typeface="Calibri"/>
                          <a:ea typeface="Calibri"/>
                          <a:cs typeface="Iskoola Pota"/>
                        </a:rPr>
                        <a:t>106.85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a:latin typeface="Calibri"/>
                          <a:ea typeface="Calibri"/>
                          <a:cs typeface="Iskoola Pota"/>
                        </a:rPr>
                        <a:t>110.35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dirty="0">
                          <a:latin typeface="Calibri"/>
                          <a:ea typeface="Calibri"/>
                          <a:cs typeface="Iskoola Pota"/>
                        </a:rPr>
                        <a:t>121.10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r">
                        <a:lnSpc>
                          <a:spcPct val="115000"/>
                        </a:lnSpc>
                        <a:spcBef>
                          <a:spcPts val="0"/>
                        </a:spcBef>
                        <a:spcAft>
                          <a:spcPts val="1000"/>
                        </a:spcAft>
                      </a:pPr>
                      <a:r>
                        <a:rPr lang="en-US" sz="1800" b="1" kern="1200" dirty="0">
                          <a:solidFill>
                            <a:schemeClr val="tx1"/>
                          </a:solidFill>
                          <a:latin typeface="Calibri"/>
                          <a:ea typeface="Calibri"/>
                          <a:cs typeface="Iskoola Pota"/>
                        </a:rPr>
                        <a:t>125.20</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r">
                        <a:lnSpc>
                          <a:spcPct val="115000"/>
                        </a:lnSpc>
                        <a:spcBef>
                          <a:spcPts val="0"/>
                        </a:spcBef>
                        <a:spcAft>
                          <a:spcPts val="1000"/>
                        </a:spcAft>
                      </a:pPr>
                      <a:r>
                        <a:rPr lang="en-US" sz="1800" b="1" kern="1200" dirty="0">
                          <a:solidFill>
                            <a:schemeClr val="tx1"/>
                          </a:solidFill>
                          <a:latin typeface="Calibri"/>
                          <a:ea typeface="Calibri"/>
                          <a:cs typeface="Iskoola Pota"/>
                        </a:rPr>
                        <a:t>126.54</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r>
              <a:tr h="495418">
                <a:tc>
                  <a:txBody>
                    <a:bodyPr/>
                    <a:lstStyle/>
                    <a:p>
                      <a:pPr marL="0" marR="0">
                        <a:lnSpc>
                          <a:spcPct val="115000"/>
                        </a:lnSpc>
                        <a:spcBef>
                          <a:spcPts val="0"/>
                        </a:spcBef>
                        <a:spcAft>
                          <a:spcPts val="1000"/>
                        </a:spcAft>
                      </a:pPr>
                      <a:r>
                        <a:rPr lang="en-US" sz="1800" b="1" dirty="0">
                          <a:solidFill>
                            <a:srgbClr val="FFFFFF"/>
                          </a:solidFill>
                          <a:latin typeface="Calibri"/>
                          <a:ea typeface="Calibri"/>
                          <a:cs typeface="Iskoola Pota"/>
                        </a:rPr>
                        <a:t>Reinforcement </a:t>
                      </a:r>
                      <a:endParaRPr lang="en-US" sz="18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dirty="0">
                          <a:latin typeface="Calibri"/>
                          <a:ea typeface="Calibri"/>
                          <a:cs typeface="Iskoola Pota"/>
                        </a:rPr>
                        <a:t>100.00 </a:t>
                      </a:r>
                    </a:p>
                  </a:txBody>
                  <a:tcPr marL="68580" marR="68580"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1000"/>
                        </a:spcAft>
                      </a:pPr>
                      <a:r>
                        <a:rPr lang="en-US" sz="1800" b="1">
                          <a:latin typeface="Calibri"/>
                          <a:ea typeface="Calibri"/>
                          <a:cs typeface="Iskoola Pota"/>
                        </a:rPr>
                        <a:t>81.90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1000"/>
                        </a:spcAft>
                      </a:pPr>
                      <a:r>
                        <a:rPr lang="en-US" sz="1800" b="1">
                          <a:latin typeface="Calibri"/>
                          <a:ea typeface="Calibri"/>
                          <a:cs typeface="Iskoola Pota"/>
                        </a:rPr>
                        <a:t>83.66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1000"/>
                        </a:spcAft>
                      </a:pPr>
                      <a:r>
                        <a:rPr lang="en-US" sz="1800" b="1">
                          <a:latin typeface="Calibri"/>
                          <a:ea typeface="Calibri"/>
                          <a:cs typeface="Iskoola Pota"/>
                        </a:rPr>
                        <a:t>91.68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1000"/>
                        </a:spcAft>
                      </a:pPr>
                      <a:r>
                        <a:rPr lang="en-US" sz="1800" b="1">
                          <a:latin typeface="Calibri"/>
                          <a:ea typeface="Calibri"/>
                          <a:cs typeface="Iskoola Pota"/>
                        </a:rPr>
                        <a:t>98.89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1000"/>
                        </a:spcAft>
                      </a:pPr>
                      <a:r>
                        <a:rPr lang="en-US" sz="1800" b="1">
                          <a:latin typeface="Calibri"/>
                          <a:ea typeface="Calibri"/>
                          <a:cs typeface="Iskoola Pota"/>
                        </a:rPr>
                        <a:t>99.33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gn="r">
                        <a:lnSpc>
                          <a:spcPct val="115000"/>
                        </a:lnSpc>
                        <a:spcBef>
                          <a:spcPts val="0"/>
                        </a:spcBef>
                        <a:spcAft>
                          <a:spcPts val="1000"/>
                        </a:spcAft>
                      </a:pPr>
                      <a:r>
                        <a:rPr lang="en-US" sz="1800" b="1" kern="1200" dirty="0">
                          <a:solidFill>
                            <a:schemeClr val="tx1"/>
                          </a:solidFill>
                          <a:latin typeface="Calibri"/>
                          <a:ea typeface="Calibri"/>
                          <a:cs typeface="Iskoola Pota"/>
                        </a:rPr>
                        <a:t>99.33</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gn="r">
                        <a:lnSpc>
                          <a:spcPct val="115000"/>
                        </a:lnSpc>
                        <a:spcBef>
                          <a:spcPts val="0"/>
                        </a:spcBef>
                        <a:spcAft>
                          <a:spcPts val="1000"/>
                        </a:spcAft>
                      </a:pPr>
                      <a:r>
                        <a:rPr lang="en-US" sz="1800" b="1" kern="1200" dirty="0">
                          <a:solidFill>
                            <a:schemeClr val="tx1"/>
                          </a:solidFill>
                          <a:latin typeface="Calibri"/>
                          <a:ea typeface="Calibri"/>
                          <a:cs typeface="Iskoola Pota"/>
                        </a:rPr>
                        <a:t>99.33</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r>
              <a:tr h="470509">
                <a:tc>
                  <a:txBody>
                    <a:bodyPr/>
                    <a:lstStyle/>
                    <a:p>
                      <a:pPr marL="0" marR="0">
                        <a:lnSpc>
                          <a:spcPct val="115000"/>
                        </a:lnSpc>
                        <a:spcBef>
                          <a:spcPts val="0"/>
                        </a:spcBef>
                        <a:spcAft>
                          <a:spcPts val="1000"/>
                        </a:spcAft>
                      </a:pPr>
                      <a:r>
                        <a:rPr lang="en-US" sz="1800" b="1" dirty="0">
                          <a:solidFill>
                            <a:srgbClr val="FFFFFF"/>
                          </a:solidFill>
                          <a:latin typeface="Calibri"/>
                          <a:ea typeface="Calibri"/>
                          <a:cs typeface="Iskoola Pota"/>
                        </a:rPr>
                        <a:t>Asbestos Roofing Sheet </a:t>
                      </a:r>
                      <a:endParaRPr lang="en-US" sz="18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dirty="0">
                          <a:latin typeface="Calibri"/>
                          <a:ea typeface="Calibri"/>
                          <a:cs typeface="Iskoola Pota"/>
                        </a:rPr>
                        <a:t>100.00 </a:t>
                      </a:r>
                    </a:p>
                  </a:txBody>
                  <a:tcPr marL="68580" marR="68580"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a:latin typeface="Calibri"/>
                          <a:ea typeface="Calibri"/>
                          <a:cs typeface="Iskoola Pota"/>
                        </a:rPr>
                        <a:t>102.46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a:latin typeface="Calibri"/>
                          <a:ea typeface="Calibri"/>
                          <a:cs typeface="Iskoola Pota"/>
                        </a:rPr>
                        <a:t>107.47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a:latin typeface="Calibri"/>
                          <a:ea typeface="Calibri"/>
                          <a:cs typeface="Iskoola Pota"/>
                        </a:rPr>
                        <a:t>119.68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a:latin typeface="Calibri"/>
                          <a:ea typeface="Calibri"/>
                          <a:cs typeface="Iskoola Pota"/>
                        </a:rPr>
                        <a:t>141.31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a:latin typeface="Calibri"/>
                          <a:ea typeface="Calibri"/>
                          <a:cs typeface="Iskoola Pota"/>
                        </a:rPr>
                        <a:t>148.25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r">
                        <a:lnSpc>
                          <a:spcPct val="115000"/>
                        </a:lnSpc>
                        <a:spcBef>
                          <a:spcPts val="0"/>
                        </a:spcBef>
                        <a:spcAft>
                          <a:spcPts val="1000"/>
                        </a:spcAft>
                      </a:pPr>
                      <a:r>
                        <a:rPr lang="en-US" sz="1800" b="1" kern="1200" dirty="0">
                          <a:solidFill>
                            <a:schemeClr val="tx1"/>
                          </a:solidFill>
                          <a:latin typeface="Calibri"/>
                          <a:ea typeface="Calibri"/>
                          <a:cs typeface="Iskoola Pota"/>
                        </a:rPr>
                        <a:t>154.15</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r">
                        <a:lnSpc>
                          <a:spcPct val="115000"/>
                        </a:lnSpc>
                        <a:spcBef>
                          <a:spcPts val="0"/>
                        </a:spcBef>
                        <a:spcAft>
                          <a:spcPts val="1000"/>
                        </a:spcAft>
                      </a:pPr>
                      <a:r>
                        <a:rPr lang="en-US" sz="1800" b="1" kern="1200" dirty="0">
                          <a:solidFill>
                            <a:schemeClr val="tx1"/>
                          </a:solidFill>
                          <a:latin typeface="Calibri"/>
                          <a:ea typeface="Calibri"/>
                          <a:cs typeface="Iskoola Pota"/>
                        </a:rPr>
                        <a:t>154.15</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r>
              <a:tr h="435912">
                <a:tc>
                  <a:txBody>
                    <a:bodyPr/>
                    <a:lstStyle/>
                    <a:p>
                      <a:pPr marL="0" marR="0">
                        <a:lnSpc>
                          <a:spcPct val="115000"/>
                        </a:lnSpc>
                        <a:spcBef>
                          <a:spcPts val="0"/>
                        </a:spcBef>
                        <a:spcAft>
                          <a:spcPts val="1000"/>
                        </a:spcAft>
                      </a:pPr>
                      <a:r>
                        <a:rPr lang="en-US" sz="1800" b="1">
                          <a:solidFill>
                            <a:srgbClr val="FFFFFF"/>
                          </a:solidFill>
                          <a:latin typeface="Calibri"/>
                          <a:ea typeface="Calibri"/>
                          <a:cs typeface="Iskoola Pota"/>
                        </a:rPr>
                        <a:t>PVC </a:t>
                      </a:r>
                      <a:endParaRPr lang="en-US" sz="18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dirty="0">
                          <a:latin typeface="Calibri"/>
                          <a:ea typeface="Calibri"/>
                          <a:cs typeface="Iskoola Pota"/>
                        </a:rPr>
                        <a:t>100.00 </a:t>
                      </a:r>
                    </a:p>
                  </a:txBody>
                  <a:tcPr marL="68580" marR="68580"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1000"/>
                        </a:spcAft>
                      </a:pPr>
                      <a:r>
                        <a:rPr lang="en-US" sz="1800" b="1" dirty="0">
                          <a:latin typeface="Calibri"/>
                          <a:ea typeface="Calibri"/>
                          <a:cs typeface="Iskoola Pota"/>
                        </a:rPr>
                        <a:t>104.05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1000"/>
                        </a:spcAft>
                      </a:pPr>
                      <a:r>
                        <a:rPr lang="en-US" sz="1800" b="1">
                          <a:latin typeface="Calibri"/>
                          <a:ea typeface="Calibri"/>
                          <a:cs typeface="Iskoola Pota"/>
                        </a:rPr>
                        <a:t>106.36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1000"/>
                        </a:spcAft>
                      </a:pPr>
                      <a:r>
                        <a:rPr lang="en-US" sz="1800" b="1">
                          <a:latin typeface="Calibri"/>
                          <a:ea typeface="Calibri"/>
                          <a:cs typeface="Iskoola Pota"/>
                        </a:rPr>
                        <a:t>107.70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1000"/>
                        </a:spcAft>
                      </a:pPr>
                      <a:r>
                        <a:rPr lang="en-US" sz="1800" b="1">
                          <a:latin typeface="Calibri"/>
                          <a:ea typeface="Calibri"/>
                          <a:cs typeface="Iskoola Pota"/>
                        </a:rPr>
                        <a:t>122.57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1000"/>
                        </a:spcAft>
                      </a:pPr>
                      <a:r>
                        <a:rPr lang="en-US" sz="1800" b="1">
                          <a:latin typeface="Calibri"/>
                          <a:ea typeface="Calibri"/>
                          <a:cs typeface="Iskoola Pota"/>
                        </a:rPr>
                        <a:t>127.52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gn="r">
                        <a:lnSpc>
                          <a:spcPct val="115000"/>
                        </a:lnSpc>
                        <a:spcBef>
                          <a:spcPts val="0"/>
                        </a:spcBef>
                        <a:spcAft>
                          <a:spcPts val="1000"/>
                        </a:spcAft>
                      </a:pPr>
                      <a:r>
                        <a:rPr lang="en-US" sz="1800" b="1" kern="1200" dirty="0">
                          <a:solidFill>
                            <a:schemeClr val="tx1"/>
                          </a:solidFill>
                          <a:latin typeface="Calibri"/>
                          <a:ea typeface="Calibri"/>
                          <a:cs typeface="Iskoola Pota"/>
                        </a:rPr>
                        <a:t>127.52</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gn="r">
                        <a:lnSpc>
                          <a:spcPct val="115000"/>
                        </a:lnSpc>
                        <a:spcBef>
                          <a:spcPts val="0"/>
                        </a:spcBef>
                        <a:spcAft>
                          <a:spcPts val="1000"/>
                        </a:spcAft>
                      </a:pPr>
                      <a:r>
                        <a:rPr lang="en-US" sz="1800" b="1" kern="1200" dirty="0">
                          <a:solidFill>
                            <a:schemeClr val="tx1"/>
                          </a:solidFill>
                          <a:latin typeface="Calibri"/>
                          <a:ea typeface="Calibri"/>
                          <a:cs typeface="Iskoola Pota"/>
                        </a:rPr>
                        <a:t>127.52</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r>
              <a:tr h="435912">
                <a:tc>
                  <a:txBody>
                    <a:bodyPr/>
                    <a:lstStyle/>
                    <a:p>
                      <a:pPr marL="0" marR="0">
                        <a:lnSpc>
                          <a:spcPct val="115000"/>
                        </a:lnSpc>
                        <a:spcBef>
                          <a:spcPts val="0"/>
                        </a:spcBef>
                        <a:spcAft>
                          <a:spcPts val="1000"/>
                        </a:spcAft>
                      </a:pPr>
                      <a:r>
                        <a:rPr lang="en-US" sz="1800" b="1">
                          <a:solidFill>
                            <a:srgbClr val="FFFFFF"/>
                          </a:solidFill>
                          <a:latin typeface="Calibri"/>
                          <a:ea typeface="Calibri"/>
                          <a:cs typeface="Iskoola Pota"/>
                        </a:rPr>
                        <a:t>Timber </a:t>
                      </a:r>
                      <a:endParaRPr lang="en-US" sz="18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a:latin typeface="Calibri"/>
                          <a:ea typeface="Calibri"/>
                          <a:cs typeface="Iskoola Pota"/>
                        </a:rPr>
                        <a:t>100.00 </a:t>
                      </a:r>
                    </a:p>
                  </a:txBody>
                  <a:tcPr marL="68580" marR="68580"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dirty="0">
                          <a:latin typeface="Calibri"/>
                          <a:ea typeface="Calibri"/>
                          <a:cs typeface="Iskoola Pota"/>
                        </a:rPr>
                        <a:t>103.18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dirty="0">
                          <a:latin typeface="Calibri"/>
                          <a:ea typeface="Calibri"/>
                          <a:cs typeface="Iskoola Pota"/>
                        </a:rPr>
                        <a:t>104.13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a:latin typeface="Calibri"/>
                          <a:ea typeface="Calibri"/>
                          <a:cs typeface="Iskoola Pota"/>
                        </a:rPr>
                        <a:t>116.26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a:latin typeface="Calibri"/>
                          <a:ea typeface="Calibri"/>
                          <a:cs typeface="Iskoola Pota"/>
                        </a:rPr>
                        <a:t>131.61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a:latin typeface="Calibri"/>
                          <a:ea typeface="Calibri"/>
                          <a:cs typeface="Iskoola Pota"/>
                        </a:rPr>
                        <a:t>140.84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r">
                        <a:lnSpc>
                          <a:spcPct val="115000"/>
                        </a:lnSpc>
                        <a:spcBef>
                          <a:spcPts val="0"/>
                        </a:spcBef>
                        <a:spcAft>
                          <a:spcPts val="1000"/>
                        </a:spcAft>
                      </a:pPr>
                      <a:r>
                        <a:rPr lang="en-US" sz="1800" b="1" kern="1200" dirty="0">
                          <a:solidFill>
                            <a:schemeClr val="tx1"/>
                          </a:solidFill>
                          <a:latin typeface="Calibri"/>
                          <a:ea typeface="Calibri"/>
                          <a:cs typeface="Iskoola Pota"/>
                        </a:rPr>
                        <a:t>141.70</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r">
                        <a:lnSpc>
                          <a:spcPct val="115000"/>
                        </a:lnSpc>
                        <a:spcBef>
                          <a:spcPts val="0"/>
                        </a:spcBef>
                        <a:spcAft>
                          <a:spcPts val="1000"/>
                        </a:spcAft>
                      </a:pPr>
                      <a:r>
                        <a:rPr lang="en-US" sz="1800" b="1" kern="1200" dirty="0">
                          <a:solidFill>
                            <a:schemeClr val="tx1"/>
                          </a:solidFill>
                          <a:latin typeface="Calibri"/>
                          <a:ea typeface="Calibri"/>
                          <a:cs typeface="Iskoola Pota"/>
                        </a:rPr>
                        <a:t>141.70</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r>
              <a:tr h="435912">
                <a:tc>
                  <a:txBody>
                    <a:bodyPr/>
                    <a:lstStyle/>
                    <a:p>
                      <a:pPr marL="0" marR="0">
                        <a:lnSpc>
                          <a:spcPct val="115000"/>
                        </a:lnSpc>
                        <a:spcBef>
                          <a:spcPts val="0"/>
                        </a:spcBef>
                        <a:spcAft>
                          <a:spcPts val="1000"/>
                        </a:spcAft>
                      </a:pPr>
                      <a:r>
                        <a:rPr lang="en-US" sz="1800" b="1">
                          <a:solidFill>
                            <a:srgbClr val="FFFFFF"/>
                          </a:solidFill>
                          <a:latin typeface="Calibri"/>
                          <a:ea typeface="Calibri"/>
                          <a:cs typeface="Iskoola Pota"/>
                        </a:rPr>
                        <a:t>Glass </a:t>
                      </a:r>
                      <a:endParaRPr lang="en-US" sz="18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dirty="0">
                          <a:latin typeface="Calibri"/>
                          <a:ea typeface="Calibri"/>
                          <a:cs typeface="Iskoola Pota"/>
                        </a:rPr>
                        <a:t>100.00 </a:t>
                      </a:r>
                    </a:p>
                  </a:txBody>
                  <a:tcPr marL="68580" marR="68580"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1000"/>
                        </a:spcAft>
                      </a:pPr>
                      <a:r>
                        <a:rPr lang="en-US" sz="1800" b="1" dirty="0">
                          <a:latin typeface="Calibri"/>
                          <a:ea typeface="Calibri"/>
                          <a:cs typeface="Iskoola Pota"/>
                        </a:rPr>
                        <a:t>102.90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1000"/>
                        </a:spcAft>
                      </a:pPr>
                      <a:r>
                        <a:rPr lang="en-US" sz="1800" b="1" dirty="0">
                          <a:latin typeface="Calibri"/>
                          <a:ea typeface="Calibri"/>
                          <a:cs typeface="Iskoola Pota"/>
                        </a:rPr>
                        <a:t>104.81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1000"/>
                        </a:spcAft>
                      </a:pPr>
                      <a:r>
                        <a:rPr lang="en-US" sz="1800" b="1" dirty="0">
                          <a:latin typeface="Calibri"/>
                          <a:ea typeface="Calibri"/>
                          <a:cs typeface="Iskoola Pota"/>
                        </a:rPr>
                        <a:t>108.23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1000"/>
                        </a:spcAft>
                      </a:pPr>
                      <a:r>
                        <a:rPr lang="en-US" sz="1800" b="1" dirty="0">
                          <a:latin typeface="Calibri"/>
                          <a:ea typeface="Calibri"/>
                          <a:cs typeface="Iskoola Pota"/>
                        </a:rPr>
                        <a:t>121.45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1000"/>
                        </a:spcAft>
                      </a:pPr>
                      <a:r>
                        <a:rPr lang="en-US" sz="1800" b="1">
                          <a:latin typeface="Calibri"/>
                          <a:ea typeface="Calibri"/>
                          <a:cs typeface="Iskoola Pota"/>
                        </a:rPr>
                        <a:t>141.09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gn="r">
                        <a:lnSpc>
                          <a:spcPct val="115000"/>
                        </a:lnSpc>
                        <a:spcBef>
                          <a:spcPts val="0"/>
                        </a:spcBef>
                        <a:spcAft>
                          <a:spcPts val="1000"/>
                        </a:spcAft>
                      </a:pPr>
                      <a:r>
                        <a:rPr lang="en-US" sz="1800" b="1" kern="1200" dirty="0">
                          <a:solidFill>
                            <a:schemeClr val="tx1"/>
                          </a:solidFill>
                          <a:latin typeface="Calibri"/>
                          <a:ea typeface="Calibri"/>
                          <a:cs typeface="Iskoola Pota"/>
                        </a:rPr>
                        <a:t>143.43</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gn="r">
                        <a:lnSpc>
                          <a:spcPct val="115000"/>
                        </a:lnSpc>
                        <a:spcBef>
                          <a:spcPts val="0"/>
                        </a:spcBef>
                        <a:spcAft>
                          <a:spcPts val="1000"/>
                        </a:spcAft>
                      </a:pPr>
                      <a:r>
                        <a:rPr lang="en-US" sz="1800" b="1" kern="1200" dirty="0">
                          <a:solidFill>
                            <a:schemeClr val="tx1"/>
                          </a:solidFill>
                          <a:latin typeface="Calibri"/>
                          <a:ea typeface="Calibri"/>
                          <a:cs typeface="Iskoola Pota"/>
                        </a:rPr>
                        <a:t>146.19</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r>
              <a:tr h="435912">
                <a:tc>
                  <a:txBody>
                    <a:bodyPr/>
                    <a:lstStyle/>
                    <a:p>
                      <a:pPr marL="0" marR="0">
                        <a:lnSpc>
                          <a:spcPct val="115000"/>
                        </a:lnSpc>
                        <a:spcBef>
                          <a:spcPts val="0"/>
                        </a:spcBef>
                        <a:spcAft>
                          <a:spcPts val="1000"/>
                        </a:spcAft>
                      </a:pPr>
                      <a:r>
                        <a:rPr lang="en-US" sz="1800" b="1" dirty="0">
                          <a:solidFill>
                            <a:srgbClr val="FFFFFF"/>
                          </a:solidFill>
                          <a:latin typeface="Calibri"/>
                          <a:ea typeface="Calibri"/>
                          <a:cs typeface="Iskoola Pota"/>
                        </a:rPr>
                        <a:t>Wall Paint </a:t>
                      </a:r>
                      <a:endParaRPr lang="en-US" sz="18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dirty="0">
                          <a:latin typeface="Calibri"/>
                          <a:ea typeface="Calibri"/>
                          <a:cs typeface="Iskoola Pota"/>
                        </a:rPr>
                        <a:t>100.00 </a:t>
                      </a:r>
                    </a:p>
                  </a:txBody>
                  <a:tcPr marL="68580" marR="68580"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a:latin typeface="Calibri"/>
                          <a:ea typeface="Calibri"/>
                          <a:cs typeface="Iskoola Pota"/>
                        </a:rPr>
                        <a:t>106.31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a:latin typeface="Calibri"/>
                          <a:ea typeface="Calibri"/>
                          <a:cs typeface="Iskoola Pota"/>
                        </a:rPr>
                        <a:t>109.32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a:latin typeface="Calibri"/>
                          <a:ea typeface="Calibri"/>
                          <a:cs typeface="Iskoola Pota"/>
                        </a:rPr>
                        <a:t>112.96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a:latin typeface="Calibri"/>
                          <a:ea typeface="Calibri"/>
                          <a:cs typeface="Iskoola Pota"/>
                        </a:rPr>
                        <a:t>127.53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dirty="0">
                          <a:latin typeface="Calibri"/>
                          <a:ea typeface="Calibri"/>
                          <a:cs typeface="Iskoola Pota"/>
                        </a:rPr>
                        <a:t>133.40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r">
                        <a:lnSpc>
                          <a:spcPct val="115000"/>
                        </a:lnSpc>
                        <a:spcBef>
                          <a:spcPts val="0"/>
                        </a:spcBef>
                        <a:spcAft>
                          <a:spcPts val="1000"/>
                        </a:spcAft>
                      </a:pPr>
                      <a:r>
                        <a:rPr lang="en-US" sz="1800" b="1" kern="1200" dirty="0">
                          <a:solidFill>
                            <a:schemeClr val="tx1"/>
                          </a:solidFill>
                          <a:latin typeface="Calibri"/>
                          <a:ea typeface="Calibri"/>
                          <a:cs typeface="Iskoola Pota"/>
                        </a:rPr>
                        <a:t>133.39</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r">
                        <a:lnSpc>
                          <a:spcPct val="115000"/>
                        </a:lnSpc>
                        <a:spcBef>
                          <a:spcPts val="0"/>
                        </a:spcBef>
                        <a:spcAft>
                          <a:spcPts val="1000"/>
                        </a:spcAft>
                      </a:pPr>
                      <a:r>
                        <a:rPr lang="en-US" sz="1800" b="1" kern="1200" dirty="0">
                          <a:solidFill>
                            <a:schemeClr val="tx1"/>
                          </a:solidFill>
                          <a:latin typeface="Calibri"/>
                          <a:ea typeface="Calibri"/>
                          <a:cs typeface="Iskoola Pota"/>
                        </a:rPr>
                        <a:t>134.56</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r>
            </a:tbl>
          </a:graphicData>
        </a:graphic>
      </p:graphicFrame>
    </p:spTree>
    <p:extLst>
      <p:ext uri="{BB962C8B-B14F-4D97-AF65-F5344CB8AC3E}">
        <p14:creationId xmlns:p14="http://schemas.microsoft.com/office/powerpoint/2010/main" xmlns="" val="7164897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609599" y="5029200"/>
          <a:ext cx="8056098" cy="1717548"/>
        </p:xfrm>
        <a:graphic>
          <a:graphicData uri="http://schemas.openxmlformats.org/drawingml/2006/table">
            <a:tbl>
              <a:tblPr/>
              <a:tblGrid>
                <a:gridCol w="1417202"/>
                <a:gridCol w="795173"/>
                <a:gridCol w="610310"/>
                <a:gridCol w="895514"/>
                <a:gridCol w="774625"/>
                <a:gridCol w="877908"/>
                <a:gridCol w="920697"/>
                <a:gridCol w="920697"/>
                <a:gridCol w="843972"/>
              </a:tblGrid>
              <a:tr h="224685">
                <a:tc>
                  <a:txBody>
                    <a:bodyPr/>
                    <a:lstStyle/>
                    <a:p>
                      <a:pPr marL="0" marR="0" algn="l">
                        <a:lnSpc>
                          <a:spcPct val="115000"/>
                        </a:lnSpc>
                        <a:spcBef>
                          <a:spcPts val="0"/>
                        </a:spcBef>
                        <a:spcAft>
                          <a:spcPts val="0"/>
                        </a:spcAft>
                      </a:pPr>
                      <a:r>
                        <a:rPr lang="en-US" sz="1400" b="1" dirty="0">
                          <a:solidFill>
                            <a:schemeClr val="bg1"/>
                          </a:solidFill>
                          <a:latin typeface="Calibri"/>
                          <a:ea typeface="Times New Roman"/>
                          <a:cs typeface="Calibri"/>
                        </a:rPr>
                        <a:t>Material</a:t>
                      </a:r>
                      <a:endParaRPr lang="en-US" sz="1400" dirty="0">
                        <a:solidFill>
                          <a:schemeClr val="bg1"/>
                        </a:solidFill>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gn="ctr">
                        <a:lnSpc>
                          <a:spcPct val="115000"/>
                        </a:lnSpc>
                        <a:spcBef>
                          <a:spcPts val="0"/>
                        </a:spcBef>
                        <a:spcAft>
                          <a:spcPts val="0"/>
                        </a:spcAft>
                      </a:pPr>
                      <a:r>
                        <a:rPr lang="en-US" sz="1400" b="1" dirty="0">
                          <a:solidFill>
                            <a:srgbClr val="FFFFFF"/>
                          </a:solidFill>
                          <a:latin typeface="Calibri"/>
                          <a:ea typeface="Times New Roman"/>
                          <a:cs typeface="Calibri"/>
                        </a:rPr>
                        <a:t>2008</a:t>
                      </a:r>
                      <a:endParaRPr lang="en-US" sz="14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gn="ctr">
                        <a:lnSpc>
                          <a:spcPct val="115000"/>
                        </a:lnSpc>
                        <a:spcBef>
                          <a:spcPts val="0"/>
                        </a:spcBef>
                        <a:spcAft>
                          <a:spcPts val="0"/>
                        </a:spcAft>
                      </a:pPr>
                      <a:r>
                        <a:rPr lang="en-US" sz="1400" b="1" dirty="0">
                          <a:solidFill>
                            <a:srgbClr val="FFFFFF"/>
                          </a:solidFill>
                          <a:latin typeface="Calibri"/>
                          <a:ea typeface="Times New Roman"/>
                          <a:cs typeface="Calibri"/>
                        </a:rPr>
                        <a:t>2009</a:t>
                      </a:r>
                      <a:endParaRPr lang="en-US" sz="14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gn="ctr">
                        <a:lnSpc>
                          <a:spcPct val="115000"/>
                        </a:lnSpc>
                        <a:spcBef>
                          <a:spcPts val="0"/>
                        </a:spcBef>
                        <a:spcAft>
                          <a:spcPts val="0"/>
                        </a:spcAft>
                      </a:pPr>
                      <a:r>
                        <a:rPr lang="en-US" sz="1400" b="1" dirty="0">
                          <a:solidFill>
                            <a:srgbClr val="FFFFFF"/>
                          </a:solidFill>
                          <a:latin typeface="Calibri"/>
                          <a:ea typeface="Times New Roman"/>
                          <a:cs typeface="Calibri"/>
                        </a:rPr>
                        <a:t>2010</a:t>
                      </a:r>
                      <a:endParaRPr lang="en-US" sz="14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gn="ctr">
                        <a:lnSpc>
                          <a:spcPct val="115000"/>
                        </a:lnSpc>
                        <a:spcBef>
                          <a:spcPts val="0"/>
                        </a:spcBef>
                        <a:spcAft>
                          <a:spcPts val="0"/>
                        </a:spcAft>
                      </a:pPr>
                      <a:r>
                        <a:rPr lang="en-US" sz="1400" b="1" dirty="0">
                          <a:solidFill>
                            <a:srgbClr val="FFFFFF"/>
                          </a:solidFill>
                          <a:latin typeface="Calibri"/>
                          <a:ea typeface="Times New Roman"/>
                          <a:cs typeface="Calibri"/>
                        </a:rPr>
                        <a:t>2011</a:t>
                      </a:r>
                      <a:endParaRPr lang="en-US" sz="14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gn="ctr">
                        <a:lnSpc>
                          <a:spcPct val="115000"/>
                        </a:lnSpc>
                        <a:spcBef>
                          <a:spcPts val="0"/>
                        </a:spcBef>
                        <a:spcAft>
                          <a:spcPts val="0"/>
                        </a:spcAft>
                      </a:pPr>
                      <a:r>
                        <a:rPr lang="en-US" sz="1400" b="1" dirty="0">
                          <a:solidFill>
                            <a:srgbClr val="FFFFFF"/>
                          </a:solidFill>
                          <a:latin typeface="Calibri"/>
                          <a:ea typeface="Times New Roman"/>
                          <a:cs typeface="Calibri"/>
                        </a:rPr>
                        <a:t>2012</a:t>
                      </a:r>
                      <a:endParaRPr lang="en-US" sz="14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gn="ctr">
                        <a:lnSpc>
                          <a:spcPct val="115000"/>
                        </a:lnSpc>
                        <a:spcBef>
                          <a:spcPts val="0"/>
                        </a:spcBef>
                        <a:spcAft>
                          <a:spcPts val="0"/>
                        </a:spcAft>
                      </a:pPr>
                      <a:r>
                        <a:rPr lang="en-US" sz="1400" b="1" dirty="0">
                          <a:solidFill>
                            <a:srgbClr val="FFFFFF"/>
                          </a:solidFill>
                          <a:latin typeface="Calibri"/>
                          <a:ea typeface="Times New Roman"/>
                          <a:cs typeface="Calibri"/>
                        </a:rPr>
                        <a:t>2013</a:t>
                      </a:r>
                      <a:endParaRPr lang="en-US" sz="14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gn="ctr" defTabSz="914400" rtl="0" eaLnBrk="1" fontAlgn="b" latinLnBrk="0" hangingPunct="1">
                        <a:lnSpc>
                          <a:spcPct val="115000"/>
                        </a:lnSpc>
                        <a:spcBef>
                          <a:spcPts val="0"/>
                        </a:spcBef>
                        <a:spcAft>
                          <a:spcPts val="0"/>
                        </a:spcAft>
                      </a:pPr>
                      <a:r>
                        <a:rPr lang="en-US" sz="1400" b="1" kern="1200" dirty="0">
                          <a:solidFill>
                            <a:srgbClr val="FFFFFF"/>
                          </a:solidFill>
                          <a:latin typeface="Calibri"/>
                          <a:ea typeface="Times New Roman"/>
                          <a:cs typeface="Calibri"/>
                        </a:rPr>
                        <a:t>2014</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gn="ctr" defTabSz="914400" rtl="0" eaLnBrk="1" fontAlgn="b" latinLnBrk="0" hangingPunct="1">
                        <a:lnSpc>
                          <a:spcPct val="115000"/>
                        </a:lnSpc>
                        <a:spcBef>
                          <a:spcPts val="0"/>
                        </a:spcBef>
                        <a:spcAft>
                          <a:spcPts val="0"/>
                        </a:spcAft>
                      </a:pPr>
                      <a:r>
                        <a:rPr lang="en-US" sz="1400" b="1" kern="1200" dirty="0">
                          <a:solidFill>
                            <a:srgbClr val="FFFFFF"/>
                          </a:solidFill>
                          <a:latin typeface="Calibri"/>
                          <a:ea typeface="Times New Roman"/>
                          <a:cs typeface="Calibri"/>
                        </a:rPr>
                        <a:t>2015</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r>
              <a:tr h="216553">
                <a:tc>
                  <a:txBody>
                    <a:bodyPr/>
                    <a:lstStyle/>
                    <a:p>
                      <a:pPr marL="0" marR="0" algn="l">
                        <a:lnSpc>
                          <a:spcPct val="115000"/>
                        </a:lnSpc>
                        <a:spcBef>
                          <a:spcPts val="0"/>
                        </a:spcBef>
                        <a:spcAft>
                          <a:spcPts val="0"/>
                        </a:spcAft>
                      </a:pPr>
                      <a:r>
                        <a:rPr lang="en-US" sz="1400" b="1">
                          <a:solidFill>
                            <a:schemeClr val="bg1"/>
                          </a:solidFill>
                          <a:latin typeface="Calibri"/>
                          <a:ea typeface="Times New Roman"/>
                          <a:cs typeface="Calibri"/>
                        </a:rPr>
                        <a:t>Cement</a:t>
                      </a:r>
                      <a:endParaRPr lang="en-US" sz="1400">
                        <a:solidFill>
                          <a:schemeClr val="bg1"/>
                        </a:solidFill>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gn="r">
                        <a:lnSpc>
                          <a:spcPct val="115000"/>
                        </a:lnSpc>
                        <a:spcBef>
                          <a:spcPts val="0"/>
                        </a:spcBef>
                        <a:spcAft>
                          <a:spcPts val="0"/>
                        </a:spcAft>
                      </a:pPr>
                      <a:r>
                        <a:rPr lang="en-US" sz="1100">
                          <a:solidFill>
                            <a:srgbClr val="000000"/>
                          </a:solidFill>
                          <a:latin typeface="Calibri"/>
                          <a:ea typeface="Times New Roman"/>
                          <a:cs typeface="Calibri"/>
                        </a:rPr>
                        <a:t>100.00</a:t>
                      </a:r>
                      <a:endParaRPr lang="en-US" sz="1100">
                        <a:latin typeface="Calibri"/>
                        <a:ea typeface="Calibri"/>
                        <a:cs typeface="Iskoola Pota"/>
                      </a:endParaRPr>
                    </a:p>
                  </a:txBody>
                  <a:tcPr marL="68580" marR="68580"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r">
                        <a:lnSpc>
                          <a:spcPct val="115000"/>
                        </a:lnSpc>
                        <a:spcBef>
                          <a:spcPts val="0"/>
                        </a:spcBef>
                        <a:spcAft>
                          <a:spcPts val="0"/>
                        </a:spcAft>
                      </a:pPr>
                      <a:r>
                        <a:rPr lang="en-US" sz="1100">
                          <a:solidFill>
                            <a:srgbClr val="000000"/>
                          </a:solidFill>
                          <a:latin typeface="Calibri"/>
                          <a:ea typeface="Times New Roman"/>
                          <a:cs typeface="Calibri"/>
                        </a:rPr>
                        <a:t>101.82</a:t>
                      </a:r>
                      <a:endParaRPr lang="en-US" sz="11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r">
                        <a:lnSpc>
                          <a:spcPct val="115000"/>
                        </a:lnSpc>
                        <a:spcBef>
                          <a:spcPts val="0"/>
                        </a:spcBef>
                        <a:spcAft>
                          <a:spcPts val="0"/>
                        </a:spcAft>
                      </a:pPr>
                      <a:r>
                        <a:rPr lang="en-US" sz="1100">
                          <a:solidFill>
                            <a:srgbClr val="000000"/>
                          </a:solidFill>
                          <a:latin typeface="Calibri"/>
                          <a:ea typeface="Times New Roman"/>
                          <a:cs typeface="Calibri"/>
                        </a:rPr>
                        <a:t>101.55</a:t>
                      </a:r>
                      <a:endParaRPr lang="en-US" sz="11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r">
                        <a:lnSpc>
                          <a:spcPct val="115000"/>
                        </a:lnSpc>
                        <a:spcBef>
                          <a:spcPts val="0"/>
                        </a:spcBef>
                        <a:spcAft>
                          <a:spcPts val="0"/>
                        </a:spcAft>
                      </a:pPr>
                      <a:r>
                        <a:rPr lang="en-US" sz="1100" dirty="0">
                          <a:solidFill>
                            <a:srgbClr val="000000"/>
                          </a:solidFill>
                          <a:latin typeface="Calibri"/>
                          <a:ea typeface="Times New Roman"/>
                          <a:cs typeface="Calibri"/>
                        </a:rPr>
                        <a:t>101.55</a:t>
                      </a:r>
                      <a:endParaRPr lang="en-US" sz="11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r">
                        <a:lnSpc>
                          <a:spcPct val="115000"/>
                        </a:lnSpc>
                        <a:spcBef>
                          <a:spcPts val="0"/>
                        </a:spcBef>
                        <a:spcAft>
                          <a:spcPts val="0"/>
                        </a:spcAft>
                      </a:pPr>
                      <a:r>
                        <a:rPr lang="en-US" sz="1100">
                          <a:solidFill>
                            <a:srgbClr val="000000"/>
                          </a:solidFill>
                          <a:latin typeface="Calibri"/>
                          <a:ea typeface="Times New Roman"/>
                          <a:cs typeface="Calibri"/>
                        </a:rPr>
                        <a:t>111.51</a:t>
                      </a:r>
                      <a:endParaRPr lang="en-US" sz="11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r">
                        <a:lnSpc>
                          <a:spcPct val="115000"/>
                        </a:lnSpc>
                        <a:spcBef>
                          <a:spcPts val="0"/>
                        </a:spcBef>
                        <a:spcAft>
                          <a:spcPts val="0"/>
                        </a:spcAft>
                      </a:pPr>
                      <a:r>
                        <a:rPr lang="en-US" sz="1100" dirty="0">
                          <a:solidFill>
                            <a:srgbClr val="000000"/>
                          </a:solidFill>
                          <a:latin typeface="Calibri"/>
                          <a:ea typeface="Times New Roman"/>
                          <a:cs typeface="Calibri"/>
                        </a:rPr>
                        <a:t>123.42</a:t>
                      </a:r>
                      <a:endParaRPr lang="en-US" sz="11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algn="r" fontAlgn="b"/>
                      <a:r>
                        <a:rPr lang="en-US" sz="1100" kern="1200" dirty="0">
                          <a:solidFill>
                            <a:srgbClr val="000000"/>
                          </a:solidFill>
                          <a:latin typeface="Calibri"/>
                          <a:ea typeface="Times New Roman"/>
                          <a:cs typeface="Calibri"/>
                        </a:rPr>
                        <a:t>123.42</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algn="r" fontAlgn="b"/>
                      <a:r>
                        <a:rPr lang="en-US" sz="1100" kern="1200" dirty="0">
                          <a:solidFill>
                            <a:srgbClr val="000000"/>
                          </a:solidFill>
                          <a:latin typeface="Calibri"/>
                          <a:ea typeface="Times New Roman"/>
                          <a:cs typeface="Calibri"/>
                        </a:rPr>
                        <a:t>117.15</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r>
              <a:tr h="216553">
                <a:tc>
                  <a:txBody>
                    <a:bodyPr/>
                    <a:lstStyle/>
                    <a:p>
                      <a:pPr marL="0" marR="0" algn="l">
                        <a:lnSpc>
                          <a:spcPct val="115000"/>
                        </a:lnSpc>
                        <a:spcBef>
                          <a:spcPts val="0"/>
                        </a:spcBef>
                        <a:spcAft>
                          <a:spcPts val="0"/>
                        </a:spcAft>
                      </a:pPr>
                      <a:r>
                        <a:rPr lang="en-US" sz="1400" b="1">
                          <a:solidFill>
                            <a:schemeClr val="bg1"/>
                          </a:solidFill>
                          <a:latin typeface="Calibri"/>
                          <a:ea typeface="Times New Roman"/>
                          <a:cs typeface="Calibri"/>
                        </a:rPr>
                        <a:t>Rubble</a:t>
                      </a:r>
                      <a:endParaRPr lang="en-US" sz="1400">
                        <a:solidFill>
                          <a:schemeClr val="bg1"/>
                        </a:solidFill>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gn="r">
                        <a:lnSpc>
                          <a:spcPct val="115000"/>
                        </a:lnSpc>
                        <a:spcBef>
                          <a:spcPts val="0"/>
                        </a:spcBef>
                        <a:spcAft>
                          <a:spcPts val="0"/>
                        </a:spcAft>
                      </a:pPr>
                      <a:r>
                        <a:rPr lang="en-US" sz="1100">
                          <a:solidFill>
                            <a:srgbClr val="000000"/>
                          </a:solidFill>
                          <a:latin typeface="Calibri"/>
                          <a:ea typeface="Times New Roman"/>
                          <a:cs typeface="Calibri"/>
                        </a:rPr>
                        <a:t>100.00</a:t>
                      </a:r>
                      <a:endParaRPr lang="en-US" sz="1100">
                        <a:latin typeface="Calibri"/>
                        <a:ea typeface="Calibri"/>
                        <a:cs typeface="Iskoola Pota"/>
                      </a:endParaRPr>
                    </a:p>
                  </a:txBody>
                  <a:tcPr marL="68580" marR="68580"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gn="r">
                        <a:lnSpc>
                          <a:spcPct val="115000"/>
                        </a:lnSpc>
                        <a:spcBef>
                          <a:spcPts val="0"/>
                        </a:spcBef>
                        <a:spcAft>
                          <a:spcPts val="0"/>
                        </a:spcAft>
                      </a:pPr>
                      <a:r>
                        <a:rPr lang="en-US" sz="1100">
                          <a:solidFill>
                            <a:srgbClr val="000000"/>
                          </a:solidFill>
                          <a:latin typeface="Calibri"/>
                          <a:ea typeface="Times New Roman"/>
                          <a:cs typeface="Calibri"/>
                        </a:rPr>
                        <a:t>107.02</a:t>
                      </a:r>
                      <a:endParaRPr lang="en-US" sz="11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gn="r">
                        <a:lnSpc>
                          <a:spcPct val="115000"/>
                        </a:lnSpc>
                        <a:spcBef>
                          <a:spcPts val="0"/>
                        </a:spcBef>
                        <a:spcAft>
                          <a:spcPts val="0"/>
                        </a:spcAft>
                      </a:pPr>
                      <a:r>
                        <a:rPr lang="en-US" sz="1100">
                          <a:solidFill>
                            <a:srgbClr val="000000"/>
                          </a:solidFill>
                          <a:latin typeface="Calibri"/>
                          <a:ea typeface="Times New Roman"/>
                          <a:cs typeface="Calibri"/>
                        </a:rPr>
                        <a:t>110.16</a:t>
                      </a:r>
                      <a:endParaRPr lang="en-US" sz="11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gn="r">
                        <a:lnSpc>
                          <a:spcPct val="115000"/>
                        </a:lnSpc>
                        <a:spcBef>
                          <a:spcPts val="0"/>
                        </a:spcBef>
                        <a:spcAft>
                          <a:spcPts val="0"/>
                        </a:spcAft>
                      </a:pPr>
                      <a:r>
                        <a:rPr lang="en-US" sz="1100" dirty="0">
                          <a:solidFill>
                            <a:srgbClr val="000000"/>
                          </a:solidFill>
                          <a:latin typeface="Calibri"/>
                          <a:ea typeface="Times New Roman"/>
                          <a:cs typeface="Calibri"/>
                        </a:rPr>
                        <a:t>114.81</a:t>
                      </a:r>
                      <a:endParaRPr lang="en-US" sz="11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gn="r">
                        <a:lnSpc>
                          <a:spcPct val="115000"/>
                        </a:lnSpc>
                        <a:spcBef>
                          <a:spcPts val="0"/>
                        </a:spcBef>
                        <a:spcAft>
                          <a:spcPts val="0"/>
                        </a:spcAft>
                      </a:pPr>
                      <a:r>
                        <a:rPr lang="en-US" sz="1100">
                          <a:solidFill>
                            <a:srgbClr val="000000"/>
                          </a:solidFill>
                          <a:latin typeface="Calibri"/>
                          <a:ea typeface="Times New Roman"/>
                          <a:cs typeface="Calibri"/>
                        </a:rPr>
                        <a:t>134.28</a:t>
                      </a:r>
                      <a:endParaRPr lang="en-US" sz="11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gn="r">
                        <a:lnSpc>
                          <a:spcPct val="115000"/>
                        </a:lnSpc>
                        <a:spcBef>
                          <a:spcPts val="0"/>
                        </a:spcBef>
                        <a:spcAft>
                          <a:spcPts val="0"/>
                        </a:spcAft>
                      </a:pPr>
                      <a:r>
                        <a:rPr lang="en-US" sz="1100" dirty="0">
                          <a:solidFill>
                            <a:srgbClr val="000000"/>
                          </a:solidFill>
                          <a:latin typeface="Calibri"/>
                          <a:ea typeface="Times New Roman"/>
                          <a:cs typeface="Calibri"/>
                        </a:rPr>
                        <a:t>149.12</a:t>
                      </a:r>
                      <a:endParaRPr lang="en-US" sz="11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r" fontAlgn="b"/>
                      <a:r>
                        <a:rPr lang="en-US" sz="1100" kern="1200" dirty="0">
                          <a:solidFill>
                            <a:srgbClr val="000000"/>
                          </a:solidFill>
                          <a:latin typeface="Calibri"/>
                          <a:ea typeface="Times New Roman"/>
                          <a:cs typeface="Calibri"/>
                        </a:rPr>
                        <a:t>153.69</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r" fontAlgn="b"/>
                      <a:r>
                        <a:rPr lang="en-US" sz="1100" kern="1200" dirty="0">
                          <a:solidFill>
                            <a:srgbClr val="000000"/>
                          </a:solidFill>
                          <a:latin typeface="Calibri"/>
                          <a:ea typeface="Times New Roman"/>
                          <a:cs typeface="Calibri"/>
                        </a:rPr>
                        <a:t>155.72</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r>
              <a:tr h="216553">
                <a:tc>
                  <a:txBody>
                    <a:bodyPr/>
                    <a:lstStyle/>
                    <a:p>
                      <a:pPr marL="0" marR="0" algn="l">
                        <a:lnSpc>
                          <a:spcPct val="115000"/>
                        </a:lnSpc>
                        <a:spcBef>
                          <a:spcPts val="0"/>
                        </a:spcBef>
                        <a:spcAft>
                          <a:spcPts val="0"/>
                        </a:spcAft>
                      </a:pPr>
                      <a:r>
                        <a:rPr lang="en-US" sz="1400" b="1">
                          <a:solidFill>
                            <a:schemeClr val="bg1"/>
                          </a:solidFill>
                          <a:latin typeface="Calibri"/>
                          <a:ea typeface="Times New Roman"/>
                          <a:cs typeface="Calibri"/>
                        </a:rPr>
                        <a:t>Cement Block</a:t>
                      </a:r>
                      <a:endParaRPr lang="en-US" sz="1400">
                        <a:solidFill>
                          <a:schemeClr val="bg1"/>
                        </a:solidFill>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gn="r">
                        <a:lnSpc>
                          <a:spcPct val="115000"/>
                        </a:lnSpc>
                        <a:spcBef>
                          <a:spcPts val="0"/>
                        </a:spcBef>
                        <a:spcAft>
                          <a:spcPts val="0"/>
                        </a:spcAft>
                      </a:pPr>
                      <a:r>
                        <a:rPr lang="en-US" sz="1100">
                          <a:solidFill>
                            <a:srgbClr val="000000"/>
                          </a:solidFill>
                          <a:latin typeface="Calibri"/>
                          <a:ea typeface="Times New Roman"/>
                          <a:cs typeface="Calibri"/>
                        </a:rPr>
                        <a:t>100.00</a:t>
                      </a:r>
                      <a:endParaRPr lang="en-US" sz="1100">
                        <a:latin typeface="Calibri"/>
                        <a:ea typeface="Calibri"/>
                        <a:cs typeface="Iskoola Pota"/>
                      </a:endParaRPr>
                    </a:p>
                  </a:txBody>
                  <a:tcPr marL="68580" marR="68580"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r">
                        <a:lnSpc>
                          <a:spcPct val="115000"/>
                        </a:lnSpc>
                        <a:spcBef>
                          <a:spcPts val="0"/>
                        </a:spcBef>
                        <a:spcAft>
                          <a:spcPts val="0"/>
                        </a:spcAft>
                      </a:pPr>
                      <a:r>
                        <a:rPr lang="en-US" sz="1100">
                          <a:solidFill>
                            <a:srgbClr val="000000"/>
                          </a:solidFill>
                          <a:latin typeface="Calibri"/>
                          <a:ea typeface="Times New Roman"/>
                          <a:cs typeface="Calibri"/>
                        </a:rPr>
                        <a:t>104.76</a:t>
                      </a:r>
                      <a:endParaRPr lang="en-US" sz="11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r">
                        <a:lnSpc>
                          <a:spcPct val="115000"/>
                        </a:lnSpc>
                        <a:spcBef>
                          <a:spcPts val="0"/>
                        </a:spcBef>
                        <a:spcAft>
                          <a:spcPts val="0"/>
                        </a:spcAft>
                      </a:pPr>
                      <a:r>
                        <a:rPr lang="en-US" sz="1100">
                          <a:solidFill>
                            <a:srgbClr val="000000"/>
                          </a:solidFill>
                          <a:latin typeface="Calibri"/>
                          <a:ea typeface="Times New Roman"/>
                          <a:cs typeface="Calibri"/>
                        </a:rPr>
                        <a:t>108.73</a:t>
                      </a:r>
                      <a:endParaRPr lang="en-US" sz="11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r">
                        <a:lnSpc>
                          <a:spcPct val="115000"/>
                        </a:lnSpc>
                        <a:spcBef>
                          <a:spcPts val="0"/>
                        </a:spcBef>
                        <a:spcAft>
                          <a:spcPts val="0"/>
                        </a:spcAft>
                      </a:pPr>
                      <a:r>
                        <a:rPr lang="en-US" sz="1100" dirty="0">
                          <a:solidFill>
                            <a:srgbClr val="000000"/>
                          </a:solidFill>
                          <a:latin typeface="Calibri"/>
                          <a:ea typeface="Times New Roman"/>
                          <a:cs typeface="Calibri"/>
                        </a:rPr>
                        <a:t>115.83</a:t>
                      </a:r>
                      <a:endParaRPr lang="en-US" sz="11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r">
                        <a:lnSpc>
                          <a:spcPct val="115000"/>
                        </a:lnSpc>
                        <a:spcBef>
                          <a:spcPts val="0"/>
                        </a:spcBef>
                        <a:spcAft>
                          <a:spcPts val="0"/>
                        </a:spcAft>
                      </a:pPr>
                      <a:r>
                        <a:rPr lang="en-US" sz="1100" dirty="0">
                          <a:solidFill>
                            <a:srgbClr val="000000"/>
                          </a:solidFill>
                          <a:latin typeface="Calibri"/>
                          <a:ea typeface="Times New Roman"/>
                          <a:cs typeface="Calibri"/>
                        </a:rPr>
                        <a:t>132.48</a:t>
                      </a:r>
                      <a:endParaRPr lang="en-US" sz="11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r">
                        <a:lnSpc>
                          <a:spcPct val="115000"/>
                        </a:lnSpc>
                        <a:spcBef>
                          <a:spcPts val="0"/>
                        </a:spcBef>
                        <a:spcAft>
                          <a:spcPts val="0"/>
                        </a:spcAft>
                      </a:pPr>
                      <a:r>
                        <a:rPr lang="en-US" sz="1100" dirty="0">
                          <a:solidFill>
                            <a:srgbClr val="000000"/>
                          </a:solidFill>
                          <a:latin typeface="Calibri"/>
                          <a:ea typeface="Times New Roman"/>
                          <a:cs typeface="Calibri"/>
                        </a:rPr>
                        <a:t>140.03</a:t>
                      </a:r>
                      <a:endParaRPr lang="en-US" sz="11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algn="r" fontAlgn="b"/>
                      <a:r>
                        <a:rPr lang="en-US" sz="1100" kern="1200" dirty="0">
                          <a:solidFill>
                            <a:srgbClr val="000000"/>
                          </a:solidFill>
                          <a:latin typeface="Calibri"/>
                          <a:ea typeface="Times New Roman"/>
                          <a:cs typeface="Calibri"/>
                        </a:rPr>
                        <a:t>141.53</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algn="r" fontAlgn="b"/>
                      <a:r>
                        <a:rPr lang="en-US" sz="1100" kern="1200" dirty="0">
                          <a:solidFill>
                            <a:srgbClr val="000000"/>
                          </a:solidFill>
                          <a:latin typeface="Calibri"/>
                          <a:ea typeface="Times New Roman"/>
                          <a:cs typeface="Calibri"/>
                        </a:rPr>
                        <a:t>142.24</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r>
              <a:tr h="216553">
                <a:tc>
                  <a:txBody>
                    <a:bodyPr/>
                    <a:lstStyle/>
                    <a:p>
                      <a:pPr marL="0" marR="0" algn="l">
                        <a:lnSpc>
                          <a:spcPct val="115000"/>
                        </a:lnSpc>
                        <a:spcBef>
                          <a:spcPts val="0"/>
                        </a:spcBef>
                        <a:spcAft>
                          <a:spcPts val="0"/>
                        </a:spcAft>
                      </a:pPr>
                      <a:r>
                        <a:rPr lang="en-US" sz="1400" b="1">
                          <a:solidFill>
                            <a:schemeClr val="bg1"/>
                          </a:solidFill>
                          <a:latin typeface="Calibri"/>
                          <a:ea typeface="Times New Roman"/>
                          <a:cs typeface="Calibri"/>
                        </a:rPr>
                        <a:t>Aggregate</a:t>
                      </a:r>
                      <a:endParaRPr lang="en-US" sz="1400">
                        <a:solidFill>
                          <a:schemeClr val="bg1"/>
                        </a:solidFill>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gn="r">
                        <a:lnSpc>
                          <a:spcPct val="115000"/>
                        </a:lnSpc>
                        <a:spcBef>
                          <a:spcPts val="0"/>
                        </a:spcBef>
                        <a:spcAft>
                          <a:spcPts val="0"/>
                        </a:spcAft>
                      </a:pPr>
                      <a:r>
                        <a:rPr lang="en-US" sz="1100">
                          <a:solidFill>
                            <a:srgbClr val="000000"/>
                          </a:solidFill>
                          <a:latin typeface="Calibri"/>
                          <a:ea typeface="Times New Roman"/>
                          <a:cs typeface="Calibri"/>
                        </a:rPr>
                        <a:t>100.00</a:t>
                      </a:r>
                      <a:endParaRPr lang="en-US" sz="1100">
                        <a:latin typeface="Calibri"/>
                        <a:ea typeface="Calibri"/>
                        <a:cs typeface="Iskoola Pota"/>
                      </a:endParaRPr>
                    </a:p>
                  </a:txBody>
                  <a:tcPr marL="68580" marR="68580"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gn="r">
                        <a:lnSpc>
                          <a:spcPct val="115000"/>
                        </a:lnSpc>
                        <a:spcBef>
                          <a:spcPts val="0"/>
                        </a:spcBef>
                        <a:spcAft>
                          <a:spcPts val="0"/>
                        </a:spcAft>
                      </a:pPr>
                      <a:r>
                        <a:rPr lang="en-US" sz="1100">
                          <a:solidFill>
                            <a:srgbClr val="000000"/>
                          </a:solidFill>
                          <a:latin typeface="Calibri"/>
                          <a:ea typeface="Times New Roman"/>
                          <a:cs typeface="Calibri"/>
                        </a:rPr>
                        <a:t>107.38</a:t>
                      </a:r>
                      <a:endParaRPr lang="en-US" sz="11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gn="r">
                        <a:lnSpc>
                          <a:spcPct val="115000"/>
                        </a:lnSpc>
                        <a:spcBef>
                          <a:spcPts val="0"/>
                        </a:spcBef>
                        <a:spcAft>
                          <a:spcPts val="0"/>
                        </a:spcAft>
                      </a:pPr>
                      <a:r>
                        <a:rPr lang="en-US" sz="1100">
                          <a:solidFill>
                            <a:srgbClr val="000000"/>
                          </a:solidFill>
                          <a:latin typeface="Calibri"/>
                          <a:ea typeface="Times New Roman"/>
                          <a:cs typeface="Calibri"/>
                        </a:rPr>
                        <a:t>110.52</a:t>
                      </a:r>
                      <a:endParaRPr lang="en-US" sz="11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gn="r">
                        <a:lnSpc>
                          <a:spcPct val="115000"/>
                        </a:lnSpc>
                        <a:spcBef>
                          <a:spcPts val="0"/>
                        </a:spcBef>
                        <a:spcAft>
                          <a:spcPts val="0"/>
                        </a:spcAft>
                      </a:pPr>
                      <a:r>
                        <a:rPr lang="en-US" sz="1100">
                          <a:solidFill>
                            <a:srgbClr val="000000"/>
                          </a:solidFill>
                          <a:latin typeface="Calibri"/>
                          <a:ea typeface="Times New Roman"/>
                          <a:cs typeface="Calibri"/>
                        </a:rPr>
                        <a:t>118.04</a:t>
                      </a:r>
                      <a:endParaRPr lang="en-US" sz="11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gn="r">
                        <a:lnSpc>
                          <a:spcPct val="115000"/>
                        </a:lnSpc>
                        <a:spcBef>
                          <a:spcPts val="0"/>
                        </a:spcBef>
                        <a:spcAft>
                          <a:spcPts val="0"/>
                        </a:spcAft>
                      </a:pPr>
                      <a:r>
                        <a:rPr lang="en-US" sz="1100" dirty="0">
                          <a:solidFill>
                            <a:srgbClr val="000000"/>
                          </a:solidFill>
                          <a:latin typeface="Calibri"/>
                          <a:ea typeface="Times New Roman"/>
                          <a:cs typeface="Calibri"/>
                        </a:rPr>
                        <a:t>137.19</a:t>
                      </a:r>
                      <a:endParaRPr lang="en-US" sz="11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gn="r">
                        <a:lnSpc>
                          <a:spcPct val="115000"/>
                        </a:lnSpc>
                        <a:spcBef>
                          <a:spcPts val="0"/>
                        </a:spcBef>
                        <a:spcAft>
                          <a:spcPts val="0"/>
                        </a:spcAft>
                      </a:pPr>
                      <a:r>
                        <a:rPr lang="en-US" sz="1100" dirty="0">
                          <a:solidFill>
                            <a:srgbClr val="000000"/>
                          </a:solidFill>
                          <a:latin typeface="Calibri"/>
                          <a:ea typeface="Times New Roman"/>
                          <a:cs typeface="Calibri"/>
                        </a:rPr>
                        <a:t>150.79</a:t>
                      </a:r>
                      <a:endParaRPr lang="en-US" sz="11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r" fontAlgn="b"/>
                      <a:r>
                        <a:rPr lang="en-US" sz="1100" kern="1200" dirty="0">
                          <a:solidFill>
                            <a:srgbClr val="000000"/>
                          </a:solidFill>
                          <a:latin typeface="Calibri"/>
                          <a:ea typeface="Times New Roman"/>
                          <a:cs typeface="Calibri"/>
                        </a:rPr>
                        <a:t>153.66</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r" fontAlgn="b"/>
                      <a:r>
                        <a:rPr lang="en-US" sz="1100" kern="1200" dirty="0">
                          <a:solidFill>
                            <a:srgbClr val="000000"/>
                          </a:solidFill>
                          <a:latin typeface="Calibri"/>
                          <a:ea typeface="Times New Roman"/>
                          <a:cs typeface="Calibri"/>
                        </a:rPr>
                        <a:t>154.47</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r>
              <a:tr h="216553">
                <a:tc>
                  <a:txBody>
                    <a:bodyPr/>
                    <a:lstStyle/>
                    <a:p>
                      <a:pPr marL="0" marR="0" algn="l">
                        <a:lnSpc>
                          <a:spcPct val="115000"/>
                        </a:lnSpc>
                        <a:spcBef>
                          <a:spcPts val="0"/>
                        </a:spcBef>
                        <a:spcAft>
                          <a:spcPts val="0"/>
                        </a:spcAft>
                      </a:pPr>
                      <a:r>
                        <a:rPr lang="en-US" sz="1400" b="1">
                          <a:solidFill>
                            <a:schemeClr val="bg1"/>
                          </a:solidFill>
                          <a:latin typeface="Calibri"/>
                          <a:ea typeface="Times New Roman"/>
                          <a:cs typeface="Calibri"/>
                        </a:rPr>
                        <a:t>Sand</a:t>
                      </a:r>
                      <a:endParaRPr lang="en-US" sz="1400">
                        <a:solidFill>
                          <a:schemeClr val="bg1"/>
                        </a:solidFill>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gn="r">
                        <a:lnSpc>
                          <a:spcPct val="115000"/>
                        </a:lnSpc>
                        <a:spcBef>
                          <a:spcPts val="0"/>
                        </a:spcBef>
                        <a:spcAft>
                          <a:spcPts val="0"/>
                        </a:spcAft>
                      </a:pPr>
                      <a:r>
                        <a:rPr lang="en-US" sz="1100">
                          <a:solidFill>
                            <a:srgbClr val="000000"/>
                          </a:solidFill>
                          <a:latin typeface="Calibri"/>
                          <a:ea typeface="Times New Roman"/>
                          <a:cs typeface="Calibri"/>
                        </a:rPr>
                        <a:t>100.00</a:t>
                      </a:r>
                      <a:endParaRPr lang="en-US" sz="1100">
                        <a:latin typeface="Calibri"/>
                        <a:ea typeface="Calibri"/>
                        <a:cs typeface="Iskoola Pota"/>
                      </a:endParaRPr>
                    </a:p>
                  </a:txBody>
                  <a:tcPr marL="68580" marR="68580"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r">
                        <a:lnSpc>
                          <a:spcPct val="115000"/>
                        </a:lnSpc>
                        <a:spcBef>
                          <a:spcPts val="0"/>
                        </a:spcBef>
                        <a:spcAft>
                          <a:spcPts val="0"/>
                        </a:spcAft>
                      </a:pPr>
                      <a:r>
                        <a:rPr lang="en-US" sz="1100">
                          <a:solidFill>
                            <a:srgbClr val="000000"/>
                          </a:solidFill>
                          <a:latin typeface="Calibri"/>
                          <a:ea typeface="Times New Roman"/>
                          <a:cs typeface="Calibri"/>
                        </a:rPr>
                        <a:t>107.14</a:t>
                      </a:r>
                      <a:endParaRPr lang="en-US" sz="11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r">
                        <a:lnSpc>
                          <a:spcPct val="115000"/>
                        </a:lnSpc>
                        <a:spcBef>
                          <a:spcPts val="0"/>
                        </a:spcBef>
                        <a:spcAft>
                          <a:spcPts val="0"/>
                        </a:spcAft>
                      </a:pPr>
                      <a:r>
                        <a:rPr lang="en-US" sz="1100">
                          <a:solidFill>
                            <a:srgbClr val="000000"/>
                          </a:solidFill>
                          <a:latin typeface="Calibri"/>
                          <a:ea typeface="Times New Roman"/>
                          <a:cs typeface="Calibri"/>
                        </a:rPr>
                        <a:t>111.86</a:t>
                      </a:r>
                      <a:endParaRPr lang="en-US" sz="11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r">
                        <a:lnSpc>
                          <a:spcPct val="115000"/>
                        </a:lnSpc>
                        <a:spcBef>
                          <a:spcPts val="0"/>
                        </a:spcBef>
                        <a:spcAft>
                          <a:spcPts val="0"/>
                        </a:spcAft>
                      </a:pPr>
                      <a:r>
                        <a:rPr lang="en-US" sz="1100">
                          <a:solidFill>
                            <a:srgbClr val="000000"/>
                          </a:solidFill>
                          <a:latin typeface="Calibri"/>
                          <a:ea typeface="Times New Roman"/>
                          <a:cs typeface="Calibri"/>
                        </a:rPr>
                        <a:t>115.87</a:t>
                      </a:r>
                      <a:endParaRPr lang="en-US" sz="11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r">
                        <a:lnSpc>
                          <a:spcPct val="115000"/>
                        </a:lnSpc>
                        <a:spcBef>
                          <a:spcPts val="0"/>
                        </a:spcBef>
                        <a:spcAft>
                          <a:spcPts val="0"/>
                        </a:spcAft>
                      </a:pPr>
                      <a:r>
                        <a:rPr lang="en-US" sz="1100" dirty="0">
                          <a:solidFill>
                            <a:srgbClr val="000000"/>
                          </a:solidFill>
                          <a:latin typeface="Calibri"/>
                          <a:ea typeface="Times New Roman"/>
                          <a:cs typeface="Calibri"/>
                        </a:rPr>
                        <a:t>134.42</a:t>
                      </a:r>
                      <a:endParaRPr lang="en-US" sz="11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r">
                        <a:lnSpc>
                          <a:spcPct val="115000"/>
                        </a:lnSpc>
                        <a:spcBef>
                          <a:spcPts val="0"/>
                        </a:spcBef>
                        <a:spcAft>
                          <a:spcPts val="0"/>
                        </a:spcAft>
                      </a:pPr>
                      <a:r>
                        <a:rPr lang="en-US" sz="1100" dirty="0">
                          <a:solidFill>
                            <a:srgbClr val="000000"/>
                          </a:solidFill>
                          <a:latin typeface="Calibri"/>
                          <a:ea typeface="Times New Roman"/>
                          <a:cs typeface="Calibri"/>
                        </a:rPr>
                        <a:t>149.29</a:t>
                      </a:r>
                      <a:endParaRPr lang="en-US" sz="11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algn="r" fontAlgn="b"/>
                      <a:r>
                        <a:rPr lang="en-US" sz="1100" kern="1200" dirty="0">
                          <a:solidFill>
                            <a:srgbClr val="000000"/>
                          </a:solidFill>
                          <a:latin typeface="Calibri"/>
                          <a:ea typeface="Times New Roman"/>
                          <a:cs typeface="Calibri"/>
                        </a:rPr>
                        <a:t>152.58</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algn="r" fontAlgn="b"/>
                      <a:r>
                        <a:rPr lang="en-US" sz="1100" kern="1200" dirty="0">
                          <a:solidFill>
                            <a:srgbClr val="000000"/>
                          </a:solidFill>
                          <a:latin typeface="Calibri"/>
                          <a:ea typeface="Times New Roman"/>
                          <a:cs typeface="Calibri"/>
                        </a:rPr>
                        <a:t>163.13</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r>
              <a:tr h="216553">
                <a:tc>
                  <a:txBody>
                    <a:bodyPr/>
                    <a:lstStyle/>
                    <a:p>
                      <a:pPr marL="0" marR="0" algn="l">
                        <a:lnSpc>
                          <a:spcPct val="115000"/>
                        </a:lnSpc>
                        <a:spcBef>
                          <a:spcPts val="0"/>
                        </a:spcBef>
                        <a:spcAft>
                          <a:spcPts val="0"/>
                        </a:spcAft>
                      </a:pPr>
                      <a:r>
                        <a:rPr lang="en-US" sz="1400" b="1" dirty="0">
                          <a:solidFill>
                            <a:schemeClr val="bg1"/>
                          </a:solidFill>
                          <a:latin typeface="Calibri"/>
                          <a:ea typeface="Times New Roman"/>
                          <a:cs typeface="Calibri"/>
                        </a:rPr>
                        <a:t>Bricks</a:t>
                      </a:r>
                      <a:endParaRPr lang="en-US" sz="1400" dirty="0">
                        <a:solidFill>
                          <a:schemeClr val="bg1"/>
                        </a:solidFill>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gn="r">
                        <a:lnSpc>
                          <a:spcPct val="115000"/>
                        </a:lnSpc>
                        <a:spcBef>
                          <a:spcPts val="0"/>
                        </a:spcBef>
                        <a:spcAft>
                          <a:spcPts val="0"/>
                        </a:spcAft>
                      </a:pPr>
                      <a:r>
                        <a:rPr lang="en-US" sz="1100">
                          <a:solidFill>
                            <a:srgbClr val="000000"/>
                          </a:solidFill>
                          <a:latin typeface="Calibri"/>
                          <a:ea typeface="Times New Roman"/>
                          <a:cs typeface="Calibri"/>
                        </a:rPr>
                        <a:t>100.00</a:t>
                      </a:r>
                      <a:endParaRPr lang="en-US" sz="1100">
                        <a:latin typeface="Calibri"/>
                        <a:ea typeface="Calibri"/>
                        <a:cs typeface="Iskoola Pota"/>
                      </a:endParaRPr>
                    </a:p>
                  </a:txBody>
                  <a:tcPr marL="68580" marR="68580"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gn="r">
                        <a:lnSpc>
                          <a:spcPct val="115000"/>
                        </a:lnSpc>
                        <a:spcBef>
                          <a:spcPts val="0"/>
                        </a:spcBef>
                        <a:spcAft>
                          <a:spcPts val="0"/>
                        </a:spcAft>
                      </a:pPr>
                      <a:r>
                        <a:rPr lang="en-US" sz="1100">
                          <a:solidFill>
                            <a:srgbClr val="000000"/>
                          </a:solidFill>
                          <a:latin typeface="Calibri"/>
                          <a:ea typeface="Times New Roman"/>
                          <a:cs typeface="Calibri"/>
                        </a:rPr>
                        <a:t>101.67</a:t>
                      </a:r>
                      <a:endParaRPr lang="en-US" sz="11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gn="r">
                        <a:lnSpc>
                          <a:spcPct val="115000"/>
                        </a:lnSpc>
                        <a:spcBef>
                          <a:spcPts val="0"/>
                        </a:spcBef>
                        <a:spcAft>
                          <a:spcPts val="0"/>
                        </a:spcAft>
                      </a:pPr>
                      <a:r>
                        <a:rPr lang="en-US" sz="1100">
                          <a:solidFill>
                            <a:srgbClr val="000000"/>
                          </a:solidFill>
                          <a:latin typeface="Calibri"/>
                          <a:ea typeface="Times New Roman"/>
                          <a:cs typeface="Calibri"/>
                        </a:rPr>
                        <a:t>103.54</a:t>
                      </a:r>
                      <a:endParaRPr lang="en-US" sz="11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gn="r">
                        <a:lnSpc>
                          <a:spcPct val="115000"/>
                        </a:lnSpc>
                        <a:spcBef>
                          <a:spcPts val="0"/>
                        </a:spcBef>
                        <a:spcAft>
                          <a:spcPts val="0"/>
                        </a:spcAft>
                      </a:pPr>
                      <a:r>
                        <a:rPr lang="en-US" sz="1100">
                          <a:solidFill>
                            <a:srgbClr val="000000"/>
                          </a:solidFill>
                          <a:latin typeface="Calibri"/>
                          <a:ea typeface="Times New Roman"/>
                          <a:cs typeface="Calibri"/>
                        </a:rPr>
                        <a:t>107.58</a:t>
                      </a:r>
                      <a:endParaRPr lang="en-US" sz="11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gn="r">
                        <a:lnSpc>
                          <a:spcPct val="115000"/>
                        </a:lnSpc>
                        <a:spcBef>
                          <a:spcPts val="0"/>
                        </a:spcBef>
                        <a:spcAft>
                          <a:spcPts val="0"/>
                        </a:spcAft>
                      </a:pPr>
                      <a:r>
                        <a:rPr lang="en-US" sz="1100" dirty="0">
                          <a:solidFill>
                            <a:srgbClr val="000000"/>
                          </a:solidFill>
                          <a:latin typeface="Calibri"/>
                          <a:ea typeface="Times New Roman"/>
                          <a:cs typeface="Calibri"/>
                        </a:rPr>
                        <a:t>127.78</a:t>
                      </a:r>
                      <a:endParaRPr lang="en-US" sz="11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gn="r">
                        <a:lnSpc>
                          <a:spcPct val="115000"/>
                        </a:lnSpc>
                        <a:spcBef>
                          <a:spcPts val="0"/>
                        </a:spcBef>
                        <a:spcAft>
                          <a:spcPts val="0"/>
                        </a:spcAft>
                      </a:pPr>
                      <a:r>
                        <a:rPr lang="en-US" sz="1100" dirty="0">
                          <a:solidFill>
                            <a:srgbClr val="000000"/>
                          </a:solidFill>
                          <a:latin typeface="Calibri"/>
                          <a:ea typeface="Times New Roman"/>
                          <a:cs typeface="Calibri"/>
                        </a:rPr>
                        <a:t>145.47</a:t>
                      </a:r>
                      <a:endParaRPr lang="en-US" sz="11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r" fontAlgn="b"/>
                      <a:r>
                        <a:rPr lang="en-US" sz="1100" kern="1200" dirty="0">
                          <a:solidFill>
                            <a:srgbClr val="000000"/>
                          </a:solidFill>
                          <a:latin typeface="Calibri"/>
                          <a:ea typeface="Times New Roman"/>
                          <a:cs typeface="Calibri"/>
                        </a:rPr>
                        <a:t>151.07</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r" fontAlgn="b"/>
                      <a:r>
                        <a:rPr lang="en-US" sz="1100" kern="1200" dirty="0">
                          <a:solidFill>
                            <a:srgbClr val="000000"/>
                          </a:solidFill>
                          <a:latin typeface="Calibri"/>
                          <a:ea typeface="Times New Roman"/>
                          <a:cs typeface="Calibri"/>
                        </a:rPr>
                        <a:t>164.27</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r>
            </a:tbl>
          </a:graphicData>
        </a:graphic>
      </p:graphicFrame>
      <p:sp>
        <p:nvSpPr>
          <p:cNvPr id="6" name="Rectangle 5"/>
          <p:cNvSpPr/>
          <p:nvPr/>
        </p:nvSpPr>
        <p:spPr>
          <a:xfrm>
            <a:off x="0" y="0"/>
            <a:ext cx="9144000" cy="492443"/>
          </a:xfrm>
          <a:prstGeom prst="rect">
            <a:avLst/>
          </a:prstGeom>
        </p:spPr>
        <p:txBody>
          <a:bodyPr wrap="square">
            <a:spAutoFit/>
          </a:bodyPr>
          <a:lstStyle/>
          <a:p>
            <a:pPr algn="ctr">
              <a:defRPr lang="en-US" sz="2600" b="1" i="0" u="none" strike="noStrike" kern="1200" baseline="0" dirty="0">
                <a:solidFill>
                  <a:srgbClr val="FFFF00"/>
                </a:solidFill>
                <a:latin typeface="+mn-lt"/>
                <a:ea typeface="+mn-ea"/>
                <a:cs typeface="+mn-cs"/>
              </a:defRPr>
            </a:pPr>
            <a:r>
              <a:rPr lang="en-US" sz="2600" b="1" dirty="0" smtClean="0">
                <a:solidFill>
                  <a:srgbClr val="FFFF00"/>
                </a:solidFill>
              </a:rPr>
              <a:t>Fluctuation of Prices of Construction Inputs Reflected by Indices  </a:t>
            </a:r>
            <a:endParaRPr lang="en-US" sz="2600" b="1" dirty="0">
              <a:solidFill>
                <a:srgbClr val="FFFF00"/>
              </a:solidFill>
            </a:endParaRPr>
          </a:p>
        </p:txBody>
      </p:sp>
      <p:graphicFrame>
        <p:nvGraphicFramePr>
          <p:cNvPr id="124929" name="Object 1"/>
          <p:cNvGraphicFramePr>
            <a:graphicFrameLocks noChangeAspect="1"/>
          </p:cNvGraphicFramePr>
          <p:nvPr/>
        </p:nvGraphicFramePr>
        <p:xfrm>
          <a:off x="576775" y="533399"/>
          <a:ext cx="8186225" cy="4495801"/>
        </p:xfrm>
        <a:graphic>
          <a:graphicData uri="http://schemas.openxmlformats.org/presentationml/2006/ole">
            <p:oleObj spid="_x0000_s2053" name="Worksheet" r:id="rId3" imgW="5162619" imgH="3505088" progId="Excel.Sheet.12">
              <p:embed/>
            </p:oleObj>
          </a:graphicData>
        </a:graphic>
      </p:graphicFrame>
    </p:spTree>
    <p:extLst>
      <p:ext uri="{BB962C8B-B14F-4D97-AF65-F5344CB8AC3E}">
        <p14:creationId xmlns:p14="http://schemas.microsoft.com/office/powerpoint/2010/main" xmlns="" val="40727209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5" name="Rectangle 5"/>
          <p:cNvSpPr>
            <a:spLocks noChangeArrowheads="1"/>
          </p:cNvSpPr>
          <p:nvPr/>
        </p:nvSpPr>
        <p:spPr bwMode="auto">
          <a:xfrm>
            <a:off x="533400" y="0"/>
            <a:ext cx="8450263" cy="461963"/>
          </a:xfrm>
          <a:prstGeom prst="rect">
            <a:avLst/>
          </a:prstGeom>
          <a:solidFill>
            <a:schemeClr val="tx1"/>
          </a:solidFill>
          <a:ln w="9525">
            <a:noFill/>
            <a:miter lim="800000"/>
            <a:headEnd/>
            <a:tailEnd/>
          </a:ln>
        </p:spPr>
        <p:txBody>
          <a:bodyPr wrap="none">
            <a:spAutoFit/>
          </a:bodyPr>
          <a:lstStyle/>
          <a:p>
            <a:pPr algn="ctr"/>
            <a:r>
              <a:rPr lang="en-US" sz="2400" b="1" dirty="0">
                <a:solidFill>
                  <a:srgbClr val="FFFF00"/>
                </a:solidFill>
              </a:rPr>
              <a:t>Fluctuation of Prices of Construction Inputs Reflected by Indices  </a:t>
            </a:r>
          </a:p>
        </p:txBody>
      </p:sp>
      <p:graphicFrame>
        <p:nvGraphicFramePr>
          <p:cNvPr id="5" name="Table 4"/>
          <p:cNvGraphicFramePr>
            <a:graphicFrameLocks noGrp="1"/>
          </p:cNvGraphicFramePr>
          <p:nvPr/>
        </p:nvGraphicFramePr>
        <p:xfrm>
          <a:off x="304800" y="3962400"/>
          <a:ext cx="8582936" cy="2804160"/>
        </p:xfrm>
        <a:graphic>
          <a:graphicData uri="http://schemas.openxmlformats.org/drawingml/2006/table">
            <a:tbl>
              <a:tblPr/>
              <a:tblGrid>
                <a:gridCol w="1634128"/>
                <a:gridCol w="881698"/>
                <a:gridCol w="881698"/>
                <a:gridCol w="881698"/>
                <a:gridCol w="881698"/>
                <a:gridCol w="881698"/>
                <a:gridCol w="881698"/>
                <a:gridCol w="829310"/>
                <a:gridCol w="829310"/>
              </a:tblGrid>
              <a:tr h="278527">
                <a:tc>
                  <a:txBody>
                    <a:bodyPr/>
                    <a:lstStyle/>
                    <a:p>
                      <a:pPr marL="0" marR="0" algn="ctr">
                        <a:lnSpc>
                          <a:spcPct val="115000"/>
                        </a:lnSpc>
                        <a:spcBef>
                          <a:spcPts val="0"/>
                        </a:spcBef>
                        <a:spcAft>
                          <a:spcPts val="1000"/>
                        </a:spcAft>
                      </a:pPr>
                      <a:r>
                        <a:rPr lang="en-US" sz="1600" b="1" dirty="0">
                          <a:solidFill>
                            <a:srgbClr val="FFFFFF"/>
                          </a:solidFill>
                          <a:latin typeface="Calibri"/>
                          <a:ea typeface="Calibri"/>
                          <a:cs typeface="Iskoola Pota"/>
                        </a:rPr>
                        <a:t>Material </a:t>
                      </a:r>
                      <a:endParaRPr lang="en-US" sz="16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gn="ctr">
                        <a:lnSpc>
                          <a:spcPct val="115000"/>
                        </a:lnSpc>
                        <a:spcBef>
                          <a:spcPts val="0"/>
                        </a:spcBef>
                        <a:spcAft>
                          <a:spcPts val="1000"/>
                        </a:spcAft>
                      </a:pPr>
                      <a:r>
                        <a:rPr lang="en-US" sz="1600" b="1">
                          <a:solidFill>
                            <a:srgbClr val="FFFFFF"/>
                          </a:solidFill>
                          <a:latin typeface="Calibri"/>
                          <a:ea typeface="Calibri"/>
                          <a:cs typeface="Iskoola Pota"/>
                        </a:rPr>
                        <a:t>2008 </a:t>
                      </a:r>
                      <a:endParaRPr lang="en-US" sz="16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gn="ctr">
                        <a:lnSpc>
                          <a:spcPct val="115000"/>
                        </a:lnSpc>
                        <a:spcBef>
                          <a:spcPts val="0"/>
                        </a:spcBef>
                        <a:spcAft>
                          <a:spcPts val="1000"/>
                        </a:spcAft>
                      </a:pPr>
                      <a:r>
                        <a:rPr lang="en-US" sz="1600" b="1">
                          <a:solidFill>
                            <a:srgbClr val="FFFFFF"/>
                          </a:solidFill>
                          <a:latin typeface="Calibri"/>
                          <a:ea typeface="Calibri"/>
                          <a:cs typeface="Iskoola Pota"/>
                        </a:rPr>
                        <a:t>2009 </a:t>
                      </a:r>
                      <a:endParaRPr lang="en-US" sz="16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gn="ctr">
                        <a:lnSpc>
                          <a:spcPct val="115000"/>
                        </a:lnSpc>
                        <a:spcBef>
                          <a:spcPts val="0"/>
                        </a:spcBef>
                        <a:spcAft>
                          <a:spcPts val="1000"/>
                        </a:spcAft>
                      </a:pPr>
                      <a:r>
                        <a:rPr lang="en-US" sz="1600" b="1">
                          <a:solidFill>
                            <a:srgbClr val="FFFFFF"/>
                          </a:solidFill>
                          <a:latin typeface="Calibri"/>
                          <a:ea typeface="Calibri"/>
                          <a:cs typeface="Iskoola Pota"/>
                        </a:rPr>
                        <a:t>2010 </a:t>
                      </a:r>
                      <a:endParaRPr lang="en-US" sz="16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gn="ctr">
                        <a:lnSpc>
                          <a:spcPct val="115000"/>
                        </a:lnSpc>
                        <a:spcBef>
                          <a:spcPts val="0"/>
                        </a:spcBef>
                        <a:spcAft>
                          <a:spcPts val="1000"/>
                        </a:spcAft>
                      </a:pPr>
                      <a:r>
                        <a:rPr lang="en-US" sz="1600" b="1">
                          <a:solidFill>
                            <a:srgbClr val="FFFFFF"/>
                          </a:solidFill>
                          <a:latin typeface="Calibri"/>
                          <a:ea typeface="Calibri"/>
                          <a:cs typeface="Iskoola Pota"/>
                        </a:rPr>
                        <a:t>2011 </a:t>
                      </a:r>
                      <a:endParaRPr lang="en-US" sz="16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gn="ctr">
                        <a:lnSpc>
                          <a:spcPct val="115000"/>
                        </a:lnSpc>
                        <a:spcBef>
                          <a:spcPts val="0"/>
                        </a:spcBef>
                        <a:spcAft>
                          <a:spcPts val="1000"/>
                        </a:spcAft>
                      </a:pPr>
                      <a:r>
                        <a:rPr lang="en-US" sz="1600" b="1">
                          <a:solidFill>
                            <a:srgbClr val="FFFFFF"/>
                          </a:solidFill>
                          <a:latin typeface="Calibri"/>
                          <a:ea typeface="Calibri"/>
                          <a:cs typeface="Iskoola Pota"/>
                        </a:rPr>
                        <a:t>2012 </a:t>
                      </a:r>
                      <a:endParaRPr lang="en-US" sz="16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gn="ctr">
                        <a:lnSpc>
                          <a:spcPct val="115000"/>
                        </a:lnSpc>
                        <a:spcBef>
                          <a:spcPts val="0"/>
                        </a:spcBef>
                        <a:spcAft>
                          <a:spcPts val="1000"/>
                        </a:spcAft>
                      </a:pPr>
                      <a:r>
                        <a:rPr lang="en-US" sz="1600" b="1" dirty="0">
                          <a:solidFill>
                            <a:srgbClr val="FFFFFF"/>
                          </a:solidFill>
                          <a:latin typeface="Calibri"/>
                          <a:ea typeface="Calibri"/>
                          <a:cs typeface="Iskoola Pota"/>
                        </a:rPr>
                        <a:t>2013 </a:t>
                      </a:r>
                      <a:endParaRPr lang="en-US" sz="16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gn="ctr" defTabSz="914400" rtl="0" eaLnBrk="1" latinLnBrk="0" hangingPunct="1">
                        <a:lnSpc>
                          <a:spcPct val="115000"/>
                        </a:lnSpc>
                        <a:spcBef>
                          <a:spcPts val="0"/>
                        </a:spcBef>
                        <a:spcAft>
                          <a:spcPts val="1000"/>
                        </a:spcAft>
                      </a:pPr>
                      <a:r>
                        <a:rPr lang="en-US" sz="1600" b="1" kern="1200" dirty="0">
                          <a:solidFill>
                            <a:srgbClr val="FFFFFF"/>
                          </a:solidFill>
                          <a:latin typeface="Calibri"/>
                          <a:ea typeface="Calibri"/>
                          <a:cs typeface="Iskoola Pota"/>
                        </a:rPr>
                        <a:t>2014</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gn="ctr" defTabSz="914400" rtl="0" eaLnBrk="1" latinLnBrk="0" hangingPunct="1">
                        <a:lnSpc>
                          <a:spcPct val="115000"/>
                        </a:lnSpc>
                        <a:spcBef>
                          <a:spcPts val="0"/>
                        </a:spcBef>
                        <a:spcAft>
                          <a:spcPts val="1000"/>
                        </a:spcAft>
                      </a:pPr>
                      <a:r>
                        <a:rPr lang="en-US" sz="1600" b="1" kern="1200" dirty="0">
                          <a:solidFill>
                            <a:srgbClr val="FFFFFF"/>
                          </a:solidFill>
                          <a:latin typeface="Calibri"/>
                          <a:ea typeface="Calibri"/>
                          <a:cs typeface="Iskoola Pota"/>
                        </a:rPr>
                        <a:t>2015</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r>
              <a:tr h="313343">
                <a:tc>
                  <a:txBody>
                    <a:bodyPr/>
                    <a:lstStyle/>
                    <a:p>
                      <a:pPr marL="0" marR="0">
                        <a:lnSpc>
                          <a:spcPct val="115000"/>
                        </a:lnSpc>
                        <a:spcBef>
                          <a:spcPts val="0"/>
                        </a:spcBef>
                        <a:spcAft>
                          <a:spcPts val="1000"/>
                        </a:spcAft>
                      </a:pPr>
                      <a:r>
                        <a:rPr lang="en-US" sz="1800" b="1" dirty="0">
                          <a:solidFill>
                            <a:srgbClr val="FFFFFF"/>
                          </a:solidFill>
                          <a:latin typeface="Calibri"/>
                          <a:ea typeface="Calibri"/>
                          <a:cs typeface="Iskoola Pota"/>
                        </a:rPr>
                        <a:t>Lime </a:t>
                      </a:r>
                      <a:endParaRPr lang="en-US" sz="18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a:latin typeface="Calibri"/>
                          <a:ea typeface="Calibri"/>
                          <a:cs typeface="Iskoola Pota"/>
                        </a:rPr>
                        <a:t>100.00 </a:t>
                      </a:r>
                    </a:p>
                  </a:txBody>
                  <a:tcPr marL="68580" marR="68580" marT="0" marB="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a:latin typeface="Calibri"/>
                          <a:ea typeface="Calibri"/>
                          <a:cs typeface="Iskoola Pota"/>
                        </a:rPr>
                        <a:t>103.94 </a:t>
                      </a:r>
                    </a:p>
                  </a:txBody>
                  <a:tcPr marL="68580" marR="68580" marT="0" marB="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dirty="0">
                          <a:latin typeface="Calibri"/>
                          <a:ea typeface="Calibri"/>
                          <a:cs typeface="Iskoola Pota"/>
                        </a:rPr>
                        <a:t>105.36 </a:t>
                      </a:r>
                    </a:p>
                  </a:txBody>
                  <a:tcPr marL="68580" marR="68580"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a:latin typeface="Calibri"/>
                          <a:ea typeface="Calibri"/>
                          <a:cs typeface="Iskoola Pota"/>
                        </a:rPr>
                        <a:t>106.85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a:latin typeface="Calibri"/>
                          <a:ea typeface="Calibri"/>
                          <a:cs typeface="Iskoola Pota"/>
                        </a:rPr>
                        <a:t>110.35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dirty="0">
                          <a:latin typeface="Calibri"/>
                          <a:ea typeface="Calibri"/>
                          <a:cs typeface="Iskoola Pota"/>
                        </a:rPr>
                        <a:t>121.10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r">
                        <a:lnSpc>
                          <a:spcPct val="115000"/>
                        </a:lnSpc>
                        <a:spcBef>
                          <a:spcPts val="0"/>
                        </a:spcBef>
                        <a:spcAft>
                          <a:spcPts val="1000"/>
                        </a:spcAft>
                      </a:pPr>
                      <a:r>
                        <a:rPr lang="en-US" sz="1800" b="1" kern="1200" dirty="0">
                          <a:solidFill>
                            <a:schemeClr val="tx1"/>
                          </a:solidFill>
                          <a:latin typeface="Calibri"/>
                          <a:ea typeface="Calibri"/>
                          <a:cs typeface="Iskoola Pota"/>
                        </a:rPr>
                        <a:t>125.20</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r">
                        <a:lnSpc>
                          <a:spcPct val="115000"/>
                        </a:lnSpc>
                        <a:spcBef>
                          <a:spcPts val="0"/>
                        </a:spcBef>
                        <a:spcAft>
                          <a:spcPts val="1000"/>
                        </a:spcAft>
                      </a:pPr>
                      <a:r>
                        <a:rPr lang="en-US" sz="1800" b="1" kern="1200" dirty="0">
                          <a:solidFill>
                            <a:schemeClr val="tx1"/>
                          </a:solidFill>
                          <a:latin typeface="Calibri"/>
                          <a:ea typeface="Calibri"/>
                          <a:cs typeface="Iskoola Pota"/>
                        </a:rPr>
                        <a:t>126.54</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r>
              <a:tr h="313343">
                <a:tc>
                  <a:txBody>
                    <a:bodyPr/>
                    <a:lstStyle/>
                    <a:p>
                      <a:pPr marL="0" marR="0">
                        <a:lnSpc>
                          <a:spcPct val="115000"/>
                        </a:lnSpc>
                        <a:spcBef>
                          <a:spcPts val="0"/>
                        </a:spcBef>
                        <a:spcAft>
                          <a:spcPts val="1000"/>
                        </a:spcAft>
                      </a:pPr>
                      <a:r>
                        <a:rPr lang="en-US" sz="1800" b="1" dirty="0">
                          <a:solidFill>
                            <a:srgbClr val="FFFFFF"/>
                          </a:solidFill>
                          <a:latin typeface="Calibri"/>
                          <a:ea typeface="Calibri"/>
                          <a:cs typeface="Iskoola Pota"/>
                        </a:rPr>
                        <a:t>Reinforcement </a:t>
                      </a:r>
                      <a:endParaRPr lang="en-US" sz="18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dirty="0">
                          <a:latin typeface="Calibri"/>
                          <a:ea typeface="Calibri"/>
                          <a:cs typeface="Iskoola Pota"/>
                        </a:rPr>
                        <a:t>100.00 </a:t>
                      </a:r>
                    </a:p>
                  </a:txBody>
                  <a:tcPr marL="68580" marR="68580" marT="0" marB="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a:latin typeface="Calibri"/>
                          <a:ea typeface="Calibri"/>
                          <a:cs typeface="Iskoola Pota"/>
                        </a:rPr>
                        <a:t>81.90 </a:t>
                      </a:r>
                    </a:p>
                  </a:txBody>
                  <a:tcPr marL="68580" marR="68580" marT="0" marB="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a:latin typeface="Calibri"/>
                          <a:ea typeface="Calibri"/>
                          <a:cs typeface="Iskoola Pota"/>
                        </a:rPr>
                        <a:t>83.66 </a:t>
                      </a:r>
                    </a:p>
                  </a:txBody>
                  <a:tcPr marL="68580" marR="68580"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1000"/>
                        </a:spcAft>
                      </a:pPr>
                      <a:r>
                        <a:rPr lang="en-US" sz="1800" b="1">
                          <a:latin typeface="Calibri"/>
                          <a:ea typeface="Calibri"/>
                          <a:cs typeface="Iskoola Pota"/>
                        </a:rPr>
                        <a:t>91.68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1000"/>
                        </a:spcAft>
                      </a:pPr>
                      <a:r>
                        <a:rPr lang="en-US" sz="1800" b="1">
                          <a:latin typeface="Calibri"/>
                          <a:ea typeface="Calibri"/>
                          <a:cs typeface="Iskoola Pota"/>
                        </a:rPr>
                        <a:t>98.89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1000"/>
                        </a:spcAft>
                      </a:pPr>
                      <a:r>
                        <a:rPr lang="en-US" sz="1800" b="1">
                          <a:latin typeface="Calibri"/>
                          <a:ea typeface="Calibri"/>
                          <a:cs typeface="Iskoola Pota"/>
                        </a:rPr>
                        <a:t>99.33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gn="r">
                        <a:lnSpc>
                          <a:spcPct val="115000"/>
                        </a:lnSpc>
                        <a:spcBef>
                          <a:spcPts val="0"/>
                        </a:spcBef>
                        <a:spcAft>
                          <a:spcPts val="1000"/>
                        </a:spcAft>
                      </a:pPr>
                      <a:r>
                        <a:rPr lang="en-US" sz="1800" b="1" kern="1200" dirty="0">
                          <a:solidFill>
                            <a:schemeClr val="tx1"/>
                          </a:solidFill>
                          <a:latin typeface="Calibri"/>
                          <a:ea typeface="Calibri"/>
                          <a:cs typeface="Iskoola Pota"/>
                        </a:rPr>
                        <a:t>99.33</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gn="r">
                        <a:lnSpc>
                          <a:spcPct val="115000"/>
                        </a:lnSpc>
                        <a:spcBef>
                          <a:spcPts val="0"/>
                        </a:spcBef>
                        <a:spcAft>
                          <a:spcPts val="1000"/>
                        </a:spcAft>
                      </a:pPr>
                      <a:r>
                        <a:rPr lang="en-US" sz="1800" b="1" kern="1200" dirty="0">
                          <a:solidFill>
                            <a:schemeClr val="tx1"/>
                          </a:solidFill>
                          <a:latin typeface="Calibri"/>
                          <a:ea typeface="Calibri"/>
                          <a:cs typeface="Iskoola Pota"/>
                        </a:rPr>
                        <a:t>99.33</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r>
              <a:tr h="313343">
                <a:tc>
                  <a:txBody>
                    <a:bodyPr/>
                    <a:lstStyle/>
                    <a:p>
                      <a:pPr marL="0" marR="0">
                        <a:lnSpc>
                          <a:spcPct val="115000"/>
                        </a:lnSpc>
                        <a:spcBef>
                          <a:spcPts val="0"/>
                        </a:spcBef>
                        <a:spcAft>
                          <a:spcPts val="1000"/>
                        </a:spcAft>
                      </a:pPr>
                      <a:r>
                        <a:rPr lang="en-US" sz="1800" b="1" dirty="0">
                          <a:solidFill>
                            <a:srgbClr val="FFFFFF"/>
                          </a:solidFill>
                          <a:latin typeface="Calibri"/>
                          <a:ea typeface="Calibri"/>
                          <a:cs typeface="Iskoola Pota"/>
                        </a:rPr>
                        <a:t>Asbestos Roofing Sheet </a:t>
                      </a:r>
                      <a:endParaRPr lang="en-US" sz="18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dirty="0">
                          <a:latin typeface="Calibri"/>
                          <a:ea typeface="Calibri"/>
                          <a:cs typeface="Iskoola Pota"/>
                        </a:rPr>
                        <a:t>100.00 </a:t>
                      </a:r>
                    </a:p>
                  </a:txBody>
                  <a:tcPr marL="68580" marR="68580" marT="0" marB="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a:latin typeface="Calibri"/>
                          <a:ea typeface="Calibri"/>
                          <a:cs typeface="Iskoola Pota"/>
                        </a:rPr>
                        <a:t>102.46 </a:t>
                      </a:r>
                    </a:p>
                  </a:txBody>
                  <a:tcPr marL="68580" marR="68580" marT="0" marB="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dirty="0">
                          <a:latin typeface="Calibri"/>
                          <a:ea typeface="Calibri"/>
                          <a:cs typeface="Iskoola Pota"/>
                        </a:rPr>
                        <a:t>107.47 </a:t>
                      </a:r>
                    </a:p>
                  </a:txBody>
                  <a:tcPr marL="68580" marR="68580"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a:latin typeface="Calibri"/>
                          <a:ea typeface="Calibri"/>
                          <a:cs typeface="Iskoola Pota"/>
                        </a:rPr>
                        <a:t>119.68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a:latin typeface="Calibri"/>
                          <a:ea typeface="Calibri"/>
                          <a:cs typeface="Iskoola Pota"/>
                        </a:rPr>
                        <a:t>141.31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a:latin typeface="Calibri"/>
                          <a:ea typeface="Calibri"/>
                          <a:cs typeface="Iskoola Pota"/>
                        </a:rPr>
                        <a:t>148.25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r">
                        <a:lnSpc>
                          <a:spcPct val="115000"/>
                        </a:lnSpc>
                        <a:spcBef>
                          <a:spcPts val="0"/>
                        </a:spcBef>
                        <a:spcAft>
                          <a:spcPts val="1000"/>
                        </a:spcAft>
                      </a:pPr>
                      <a:r>
                        <a:rPr lang="en-US" sz="1800" b="1" kern="1200" dirty="0">
                          <a:solidFill>
                            <a:schemeClr val="tx1"/>
                          </a:solidFill>
                          <a:latin typeface="Calibri"/>
                          <a:ea typeface="Calibri"/>
                          <a:cs typeface="Iskoola Pota"/>
                        </a:rPr>
                        <a:t>154.15</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r">
                        <a:lnSpc>
                          <a:spcPct val="115000"/>
                        </a:lnSpc>
                        <a:spcBef>
                          <a:spcPts val="0"/>
                        </a:spcBef>
                        <a:spcAft>
                          <a:spcPts val="1000"/>
                        </a:spcAft>
                      </a:pPr>
                      <a:r>
                        <a:rPr lang="en-US" sz="1800" b="1" kern="1200" dirty="0">
                          <a:solidFill>
                            <a:schemeClr val="tx1"/>
                          </a:solidFill>
                          <a:latin typeface="Calibri"/>
                          <a:ea typeface="Calibri"/>
                          <a:cs typeface="Iskoola Pota"/>
                        </a:rPr>
                        <a:t>154.15</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r>
              <a:tr h="313343">
                <a:tc>
                  <a:txBody>
                    <a:bodyPr/>
                    <a:lstStyle/>
                    <a:p>
                      <a:pPr marL="0" marR="0">
                        <a:lnSpc>
                          <a:spcPct val="115000"/>
                        </a:lnSpc>
                        <a:spcBef>
                          <a:spcPts val="0"/>
                        </a:spcBef>
                        <a:spcAft>
                          <a:spcPts val="1000"/>
                        </a:spcAft>
                      </a:pPr>
                      <a:r>
                        <a:rPr lang="en-US" sz="1800" b="1">
                          <a:solidFill>
                            <a:srgbClr val="FFFFFF"/>
                          </a:solidFill>
                          <a:latin typeface="Calibri"/>
                          <a:ea typeface="Calibri"/>
                          <a:cs typeface="Iskoola Pota"/>
                        </a:rPr>
                        <a:t>PVC </a:t>
                      </a:r>
                      <a:endParaRPr lang="en-US" sz="18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dirty="0">
                          <a:latin typeface="Calibri"/>
                          <a:ea typeface="Calibri"/>
                          <a:cs typeface="Iskoola Pota"/>
                        </a:rPr>
                        <a:t>100.00 </a:t>
                      </a:r>
                    </a:p>
                  </a:txBody>
                  <a:tcPr marL="68580" marR="68580" marT="0" marB="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dirty="0">
                          <a:latin typeface="Calibri"/>
                          <a:ea typeface="Calibri"/>
                          <a:cs typeface="Iskoola Pota"/>
                        </a:rPr>
                        <a:t>104.05 </a:t>
                      </a:r>
                    </a:p>
                  </a:txBody>
                  <a:tcPr marL="68580" marR="68580" marT="0" marB="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a:latin typeface="Calibri"/>
                          <a:ea typeface="Calibri"/>
                          <a:cs typeface="Iskoola Pota"/>
                        </a:rPr>
                        <a:t>106.36 </a:t>
                      </a:r>
                    </a:p>
                  </a:txBody>
                  <a:tcPr marL="68580" marR="68580"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1000"/>
                        </a:spcAft>
                      </a:pPr>
                      <a:r>
                        <a:rPr lang="en-US" sz="1800" b="1">
                          <a:latin typeface="Calibri"/>
                          <a:ea typeface="Calibri"/>
                          <a:cs typeface="Iskoola Pota"/>
                        </a:rPr>
                        <a:t>107.70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1000"/>
                        </a:spcAft>
                      </a:pPr>
                      <a:r>
                        <a:rPr lang="en-US" sz="1800" b="1">
                          <a:latin typeface="Calibri"/>
                          <a:ea typeface="Calibri"/>
                          <a:cs typeface="Iskoola Pota"/>
                        </a:rPr>
                        <a:t>122.57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1000"/>
                        </a:spcAft>
                      </a:pPr>
                      <a:r>
                        <a:rPr lang="en-US" sz="1800" b="1">
                          <a:latin typeface="Calibri"/>
                          <a:ea typeface="Calibri"/>
                          <a:cs typeface="Iskoola Pota"/>
                        </a:rPr>
                        <a:t>127.52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gn="r">
                        <a:lnSpc>
                          <a:spcPct val="115000"/>
                        </a:lnSpc>
                        <a:spcBef>
                          <a:spcPts val="0"/>
                        </a:spcBef>
                        <a:spcAft>
                          <a:spcPts val="1000"/>
                        </a:spcAft>
                      </a:pPr>
                      <a:r>
                        <a:rPr lang="en-US" sz="1800" b="1" kern="1200" dirty="0">
                          <a:solidFill>
                            <a:schemeClr val="tx1"/>
                          </a:solidFill>
                          <a:latin typeface="Calibri"/>
                          <a:ea typeface="Calibri"/>
                          <a:cs typeface="Iskoola Pota"/>
                        </a:rPr>
                        <a:t>127.52</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gn="r">
                        <a:lnSpc>
                          <a:spcPct val="115000"/>
                        </a:lnSpc>
                        <a:spcBef>
                          <a:spcPts val="0"/>
                        </a:spcBef>
                        <a:spcAft>
                          <a:spcPts val="1000"/>
                        </a:spcAft>
                      </a:pPr>
                      <a:r>
                        <a:rPr lang="en-US" sz="1800" b="1" kern="1200" dirty="0">
                          <a:solidFill>
                            <a:schemeClr val="tx1"/>
                          </a:solidFill>
                          <a:latin typeface="Calibri"/>
                          <a:ea typeface="Calibri"/>
                          <a:cs typeface="Iskoola Pota"/>
                        </a:rPr>
                        <a:t>127.52</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r>
              <a:tr h="313343">
                <a:tc>
                  <a:txBody>
                    <a:bodyPr/>
                    <a:lstStyle/>
                    <a:p>
                      <a:pPr marL="0" marR="0">
                        <a:lnSpc>
                          <a:spcPct val="115000"/>
                        </a:lnSpc>
                        <a:spcBef>
                          <a:spcPts val="0"/>
                        </a:spcBef>
                        <a:spcAft>
                          <a:spcPts val="1000"/>
                        </a:spcAft>
                      </a:pPr>
                      <a:r>
                        <a:rPr lang="en-US" sz="1800" b="1">
                          <a:solidFill>
                            <a:srgbClr val="FFFFFF"/>
                          </a:solidFill>
                          <a:latin typeface="Calibri"/>
                          <a:ea typeface="Calibri"/>
                          <a:cs typeface="Iskoola Pota"/>
                        </a:rPr>
                        <a:t>Timber </a:t>
                      </a:r>
                      <a:endParaRPr lang="en-US" sz="18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a:latin typeface="Calibri"/>
                          <a:ea typeface="Calibri"/>
                          <a:cs typeface="Iskoola Pota"/>
                        </a:rPr>
                        <a:t>100.00 </a:t>
                      </a:r>
                    </a:p>
                  </a:txBody>
                  <a:tcPr marL="68580" marR="68580" marT="0" marB="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dirty="0">
                          <a:latin typeface="Calibri"/>
                          <a:ea typeface="Calibri"/>
                          <a:cs typeface="Iskoola Pota"/>
                        </a:rPr>
                        <a:t>103.18 </a:t>
                      </a:r>
                    </a:p>
                  </a:txBody>
                  <a:tcPr marL="68580" marR="68580" marT="0" marB="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dirty="0">
                          <a:latin typeface="Calibri"/>
                          <a:ea typeface="Calibri"/>
                          <a:cs typeface="Iskoola Pota"/>
                        </a:rPr>
                        <a:t>104.13 </a:t>
                      </a:r>
                    </a:p>
                  </a:txBody>
                  <a:tcPr marL="68580" marR="68580"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a:latin typeface="Calibri"/>
                          <a:ea typeface="Calibri"/>
                          <a:cs typeface="Iskoola Pota"/>
                        </a:rPr>
                        <a:t>116.26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a:latin typeface="Calibri"/>
                          <a:ea typeface="Calibri"/>
                          <a:cs typeface="Iskoola Pota"/>
                        </a:rPr>
                        <a:t>131.61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a:latin typeface="Calibri"/>
                          <a:ea typeface="Calibri"/>
                          <a:cs typeface="Iskoola Pota"/>
                        </a:rPr>
                        <a:t>140.84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r">
                        <a:lnSpc>
                          <a:spcPct val="115000"/>
                        </a:lnSpc>
                        <a:spcBef>
                          <a:spcPts val="0"/>
                        </a:spcBef>
                        <a:spcAft>
                          <a:spcPts val="1000"/>
                        </a:spcAft>
                      </a:pPr>
                      <a:r>
                        <a:rPr lang="en-US" sz="1800" b="1" kern="1200" dirty="0">
                          <a:solidFill>
                            <a:schemeClr val="tx1"/>
                          </a:solidFill>
                          <a:latin typeface="Calibri"/>
                          <a:ea typeface="Calibri"/>
                          <a:cs typeface="Iskoola Pota"/>
                        </a:rPr>
                        <a:t>141.70</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r">
                        <a:lnSpc>
                          <a:spcPct val="115000"/>
                        </a:lnSpc>
                        <a:spcBef>
                          <a:spcPts val="0"/>
                        </a:spcBef>
                        <a:spcAft>
                          <a:spcPts val="1000"/>
                        </a:spcAft>
                      </a:pPr>
                      <a:r>
                        <a:rPr lang="en-US" sz="1800" b="1" kern="1200" dirty="0">
                          <a:solidFill>
                            <a:schemeClr val="tx1"/>
                          </a:solidFill>
                          <a:latin typeface="Calibri"/>
                          <a:ea typeface="Calibri"/>
                          <a:cs typeface="Iskoola Pota"/>
                        </a:rPr>
                        <a:t>141.70</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r>
              <a:tr h="313343">
                <a:tc>
                  <a:txBody>
                    <a:bodyPr/>
                    <a:lstStyle/>
                    <a:p>
                      <a:pPr marL="0" marR="0">
                        <a:lnSpc>
                          <a:spcPct val="115000"/>
                        </a:lnSpc>
                        <a:spcBef>
                          <a:spcPts val="0"/>
                        </a:spcBef>
                        <a:spcAft>
                          <a:spcPts val="1000"/>
                        </a:spcAft>
                      </a:pPr>
                      <a:r>
                        <a:rPr lang="en-US" sz="1800" b="1">
                          <a:solidFill>
                            <a:srgbClr val="FFFFFF"/>
                          </a:solidFill>
                          <a:latin typeface="Calibri"/>
                          <a:ea typeface="Calibri"/>
                          <a:cs typeface="Iskoola Pota"/>
                        </a:rPr>
                        <a:t>Glass </a:t>
                      </a:r>
                      <a:endParaRPr lang="en-US" sz="180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dirty="0">
                          <a:latin typeface="Calibri"/>
                          <a:ea typeface="Calibri"/>
                          <a:cs typeface="Iskoola Pota"/>
                        </a:rPr>
                        <a:t>100.00 </a:t>
                      </a:r>
                    </a:p>
                  </a:txBody>
                  <a:tcPr marL="68580" marR="68580" marT="0" marB="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dirty="0">
                          <a:latin typeface="Calibri"/>
                          <a:ea typeface="Calibri"/>
                          <a:cs typeface="Iskoola Pota"/>
                        </a:rPr>
                        <a:t>102.90 </a:t>
                      </a:r>
                    </a:p>
                  </a:txBody>
                  <a:tcPr marL="68580" marR="68580" marT="0" marB="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dirty="0">
                          <a:latin typeface="Calibri"/>
                          <a:ea typeface="Calibri"/>
                          <a:cs typeface="Iskoola Pota"/>
                        </a:rPr>
                        <a:t>104.81 </a:t>
                      </a:r>
                    </a:p>
                  </a:txBody>
                  <a:tcPr marL="68580" marR="68580"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1000"/>
                        </a:spcAft>
                      </a:pPr>
                      <a:r>
                        <a:rPr lang="en-US" sz="1800" b="1" dirty="0">
                          <a:latin typeface="Calibri"/>
                          <a:ea typeface="Calibri"/>
                          <a:cs typeface="Iskoola Pota"/>
                        </a:rPr>
                        <a:t>108.23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1000"/>
                        </a:spcAft>
                      </a:pPr>
                      <a:r>
                        <a:rPr lang="en-US" sz="1800" b="1" dirty="0">
                          <a:latin typeface="Calibri"/>
                          <a:ea typeface="Calibri"/>
                          <a:cs typeface="Iskoola Pota"/>
                        </a:rPr>
                        <a:t>121.45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1000"/>
                        </a:spcAft>
                      </a:pPr>
                      <a:r>
                        <a:rPr lang="en-US" sz="1800" b="1">
                          <a:latin typeface="Calibri"/>
                          <a:ea typeface="Calibri"/>
                          <a:cs typeface="Iskoola Pota"/>
                        </a:rPr>
                        <a:t>141.09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gn="r">
                        <a:lnSpc>
                          <a:spcPct val="115000"/>
                        </a:lnSpc>
                        <a:spcBef>
                          <a:spcPts val="0"/>
                        </a:spcBef>
                        <a:spcAft>
                          <a:spcPts val="1000"/>
                        </a:spcAft>
                      </a:pPr>
                      <a:r>
                        <a:rPr lang="en-US" sz="1800" b="1" kern="1200" dirty="0">
                          <a:solidFill>
                            <a:schemeClr val="tx1"/>
                          </a:solidFill>
                          <a:latin typeface="Calibri"/>
                          <a:ea typeface="Calibri"/>
                          <a:cs typeface="Iskoola Pota"/>
                        </a:rPr>
                        <a:t>143.43</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gn="r">
                        <a:lnSpc>
                          <a:spcPct val="115000"/>
                        </a:lnSpc>
                        <a:spcBef>
                          <a:spcPts val="0"/>
                        </a:spcBef>
                        <a:spcAft>
                          <a:spcPts val="1000"/>
                        </a:spcAft>
                      </a:pPr>
                      <a:r>
                        <a:rPr lang="en-US" sz="1800" b="1" kern="1200" dirty="0">
                          <a:solidFill>
                            <a:schemeClr val="tx1"/>
                          </a:solidFill>
                          <a:latin typeface="Calibri"/>
                          <a:ea typeface="Calibri"/>
                          <a:cs typeface="Iskoola Pota"/>
                        </a:rPr>
                        <a:t>146.19</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r>
              <a:tr h="313343">
                <a:tc>
                  <a:txBody>
                    <a:bodyPr/>
                    <a:lstStyle/>
                    <a:p>
                      <a:pPr marL="0" marR="0">
                        <a:lnSpc>
                          <a:spcPct val="115000"/>
                        </a:lnSpc>
                        <a:spcBef>
                          <a:spcPts val="0"/>
                        </a:spcBef>
                        <a:spcAft>
                          <a:spcPts val="1000"/>
                        </a:spcAft>
                      </a:pPr>
                      <a:r>
                        <a:rPr lang="en-US" sz="1800" b="1" dirty="0">
                          <a:solidFill>
                            <a:srgbClr val="FFFFFF"/>
                          </a:solidFill>
                          <a:latin typeface="Calibri"/>
                          <a:ea typeface="Calibri"/>
                          <a:cs typeface="Iskoola Pota"/>
                        </a:rPr>
                        <a:t>Wall Paint </a:t>
                      </a:r>
                      <a:endParaRPr lang="en-US" sz="18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dirty="0">
                          <a:latin typeface="Calibri"/>
                          <a:ea typeface="Calibri"/>
                          <a:cs typeface="Iskoola Pota"/>
                        </a:rPr>
                        <a:t>100.00 </a:t>
                      </a:r>
                    </a:p>
                  </a:txBody>
                  <a:tcPr marL="68580" marR="68580" marT="0" marB="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a:latin typeface="Calibri"/>
                          <a:ea typeface="Calibri"/>
                          <a:cs typeface="Iskoola Pota"/>
                        </a:rPr>
                        <a:t>106.31 </a:t>
                      </a:r>
                    </a:p>
                  </a:txBody>
                  <a:tcPr marL="68580" marR="68580" marT="0" marB="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a:latin typeface="Calibri"/>
                          <a:ea typeface="Calibri"/>
                          <a:cs typeface="Iskoola Pota"/>
                        </a:rPr>
                        <a:t>109.32 </a:t>
                      </a:r>
                    </a:p>
                  </a:txBody>
                  <a:tcPr marL="68580" marR="68580"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a:latin typeface="Calibri"/>
                          <a:ea typeface="Calibri"/>
                          <a:cs typeface="Iskoola Pota"/>
                        </a:rPr>
                        <a:t>112.96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a:latin typeface="Calibri"/>
                          <a:ea typeface="Calibri"/>
                          <a:cs typeface="Iskoola Pota"/>
                        </a:rPr>
                        <a:t>127.53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dirty="0">
                          <a:latin typeface="Calibri"/>
                          <a:ea typeface="Calibri"/>
                          <a:cs typeface="Iskoola Pota"/>
                        </a:rPr>
                        <a:t>133.40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r">
                        <a:lnSpc>
                          <a:spcPct val="115000"/>
                        </a:lnSpc>
                        <a:spcBef>
                          <a:spcPts val="0"/>
                        </a:spcBef>
                        <a:spcAft>
                          <a:spcPts val="1000"/>
                        </a:spcAft>
                      </a:pPr>
                      <a:r>
                        <a:rPr lang="en-US" sz="1800" b="1" kern="1200" dirty="0">
                          <a:solidFill>
                            <a:schemeClr val="tx1"/>
                          </a:solidFill>
                          <a:latin typeface="Calibri"/>
                          <a:ea typeface="Calibri"/>
                          <a:cs typeface="Iskoola Pota"/>
                        </a:rPr>
                        <a:t>133.39</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r">
                        <a:lnSpc>
                          <a:spcPct val="115000"/>
                        </a:lnSpc>
                        <a:spcBef>
                          <a:spcPts val="0"/>
                        </a:spcBef>
                        <a:spcAft>
                          <a:spcPts val="1000"/>
                        </a:spcAft>
                      </a:pPr>
                      <a:r>
                        <a:rPr lang="en-US" sz="1800" b="1" kern="1200" dirty="0">
                          <a:solidFill>
                            <a:schemeClr val="tx1"/>
                          </a:solidFill>
                          <a:latin typeface="Calibri"/>
                          <a:ea typeface="Calibri"/>
                          <a:cs typeface="Iskoola Pota"/>
                        </a:rPr>
                        <a:t>134.56</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r>
            </a:tbl>
          </a:graphicData>
        </a:graphic>
      </p:graphicFrame>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graphicFrame>
        <p:nvGraphicFramePr>
          <p:cNvPr id="3" name="Object 2"/>
          <p:cNvGraphicFramePr>
            <a:graphicFrameLocks noChangeAspect="1"/>
          </p:cNvGraphicFramePr>
          <p:nvPr>
            <p:extLst/>
          </p:nvPr>
        </p:nvGraphicFramePr>
        <p:xfrm>
          <a:off x="1447800" y="400070"/>
          <a:ext cx="5638800" cy="3476889"/>
        </p:xfrm>
        <a:graphic>
          <a:graphicData uri="http://schemas.openxmlformats.org/presentationml/2006/ole">
            <p:oleObj spid="_x0000_s3077" name="Worksheet" r:id="rId3" imgW="5124422" imgH="3467070" progId="Excel.Sheet.12">
              <p:embed/>
            </p:oleObj>
          </a:graphicData>
        </a:graphic>
      </p:graphicFrame>
    </p:spTree>
    <p:extLst>
      <p:ext uri="{BB962C8B-B14F-4D97-AF65-F5344CB8AC3E}">
        <p14:creationId xmlns:p14="http://schemas.microsoft.com/office/powerpoint/2010/main" xmlns="" val="27731572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381000" y="4419600"/>
            <a:ext cx="1939698" cy="461665"/>
          </a:xfrm>
          <a:prstGeom prst="rect">
            <a:avLst/>
          </a:prstGeom>
        </p:spPr>
        <p:txBody>
          <a:bodyPr wrap="none">
            <a:spAutoFit/>
          </a:bodyPr>
          <a:lstStyle/>
          <a:p>
            <a:r>
              <a:rPr lang="en-US" sz="2400" b="1" dirty="0">
                <a:solidFill>
                  <a:srgbClr val="FFFF00"/>
                </a:solidFill>
              </a:rPr>
              <a:t>Labour</a:t>
            </a:r>
            <a:r>
              <a:rPr lang="en-US" sz="2400" b="1" dirty="0">
                <a:solidFill>
                  <a:prstClr val="black"/>
                </a:solidFill>
              </a:rPr>
              <a:t> </a:t>
            </a:r>
            <a:r>
              <a:rPr lang="en-US" sz="2400" b="1" dirty="0">
                <a:solidFill>
                  <a:srgbClr val="FFFF00"/>
                </a:solidFill>
              </a:rPr>
              <a:t>wages</a:t>
            </a:r>
            <a:endParaRPr lang="en-US" sz="2400" dirty="0">
              <a:solidFill>
                <a:srgbClr val="FFFF00"/>
              </a:solidFill>
            </a:endParaRPr>
          </a:p>
        </p:txBody>
      </p:sp>
      <p:sp>
        <p:nvSpPr>
          <p:cNvPr id="6" name="Rectangle 5"/>
          <p:cNvSpPr/>
          <p:nvPr/>
        </p:nvSpPr>
        <p:spPr>
          <a:xfrm>
            <a:off x="304800" y="4919008"/>
            <a:ext cx="8839200" cy="1938992"/>
          </a:xfrm>
          <a:prstGeom prst="rect">
            <a:avLst/>
          </a:prstGeom>
        </p:spPr>
        <p:txBody>
          <a:bodyPr wrap="square">
            <a:spAutoFit/>
          </a:bodyPr>
          <a:lstStyle/>
          <a:p>
            <a:pPr algn="just"/>
            <a:r>
              <a:rPr lang="en-US" sz="2400" dirty="0">
                <a:solidFill>
                  <a:srgbClr val="1F497D">
                    <a:lumMod val="40000"/>
                    <a:lumOff val="60000"/>
                  </a:srgbClr>
                </a:solidFill>
              </a:rPr>
              <a:t>Daily wages of the construction sector employees increased by an average rate of 10.2% during the year 2013.  Daily wages for carpenters and masons in the construction sector increased by 8.0% and 8.1% </a:t>
            </a:r>
            <a:r>
              <a:rPr lang="en-US" sz="2400" dirty="0" smtClean="0">
                <a:solidFill>
                  <a:srgbClr val="1F497D">
                    <a:lumMod val="40000"/>
                    <a:lumOff val="60000"/>
                  </a:srgbClr>
                </a:solidFill>
              </a:rPr>
              <a:t>respectively, </a:t>
            </a:r>
            <a:r>
              <a:rPr lang="en-US" sz="2400" dirty="0">
                <a:solidFill>
                  <a:srgbClr val="1F497D">
                    <a:lumMod val="40000"/>
                    <a:lumOff val="60000"/>
                  </a:srgbClr>
                </a:solidFill>
              </a:rPr>
              <a:t>compared to an increase of 12.4% and 11.9% respectively in 2012.</a:t>
            </a:r>
          </a:p>
        </p:txBody>
      </p:sp>
      <p:sp>
        <p:nvSpPr>
          <p:cNvPr id="7" name="TextBox 6"/>
          <p:cNvSpPr txBox="1"/>
          <p:nvPr/>
        </p:nvSpPr>
        <p:spPr>
          <a:xfrm>
            <a:off x="0" y="0"/>
            <a:ext cx="9144000" cy="954107"/>
          </a:xfrm>
          <a:prstGeom prst="rect">
            <a:avLst/>
          </a:prstGeom>
          <a:noFill/>
        </p:spPr>
        <p:txBody>
          <a:bodyPr wrap="square" rtlCol="0">
            <a:spAutoFit/>
          </a:bodyPr>
          <a:lstStyle/>
          <a:p>
            <a:pPr algn="ctr"/>
            <a:r>
              <a:rPr lang="en-US" sz="2800" dirty="0" smtClean="0">
                <a:solidFill>
                  <a:srgbClr val="FFFF00"/>
                </a:solidFill>
              </a:rPr>
              <a:t>Continuous increase of labour wages due to scarcity of </a:t>
            </a:r>
          </a:p>
          <a:p>
            <a:pPr algn="ctr"/>
            <a:r>
              <a:rPr lang="en-US" sz="2800" dirty="0" smtClean="0">
                <a:solidFill>
                  <a:srgbClr val="FFFF00"/>
                </a:solidFill>
              </a:rPr>
              <a:t>skilled craftsmen </a:t>
            </a:r>
            <a:endParaRPr lang="en-US" sz="2800" dirty="0">
              <a:solidFill>
                <a:srgbClr val="FFFF00"/>
              </a:solidFill>
            </a:endParaRPr>
          </a:p>
        </p:txBody>
      </p:sp>
      <p:sp>
        <p:nvSpPr>
          <p:cNvPr id="57347"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graphicFrame>
        <p:nvGraphicFramePr>
          <p:cNvPr id="57346" name="Object 2"/>
          <p:cNvGraphicFramePr>
            <a:graphicFrameLocks noChangeAspect="1"/>
          </p:cNvGraphicFramePr>
          <p:nvPr/>
        </p:nvGraphicFramePr>
        <p:xfrm>
          <a:off x="1143000" y="990600"/>
          <a:ext cx="7086600" cy="3429000"/>
        </p:xfrm>
        <a:graphic>
          <a:graphicData uri="http://schemas.openxmlformats.org/presentationml/2006/ole">
            <p:oleObj spid="_x0000_s4101" name="Worksheet" r:id="rId3" imgW="5048164" imgH="3362293" progId="Excel.Sheet.12">
              <p:embed/>
            </p:oleObj>
          </a:graphicData>
        </a:graphic>
      </p:graphicFrame>
    </p:spTree>
    <p:extLst>
      <p:ext uri="{BB962C8B-B14F-4D97-AF65-F5344CB8AC3E}">
        <p14:creationId xmlns:p14="http://schemas.microsoft.com/office/powerpoint/2010/main" xmlns="" val="40386557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0" y="0"/>
            <a:ext cx="9144000" cy="954107"/>
          </a:xfrm>
          <a:prstGeom prst="rect">
            <a:avLst/>
          </a:prstGeom>
          <a:noFill/>
        </p:spPr>
        <p:txBody>
          <a:bodyPr wrap="square" rtlCol="0">
            <a:spAutoFit/>
          </a:bodyPr>
          <a:lstStyle/>
          <a:p>
            <a:pPr algn="ctr"/>
            <a:r>
              <a:rPr lang="en-US" sz="2800" dirty="0" smtClean="0">
                <a:solidFill>
                  <a:srgbClr val="FFFF00"/>
                </a:solidFill>
              </a:rPr>
              <a:t>Labour wages are increasing at a rapid pace making the project cost escalated     </a:t>
            </a:r>
            <a:endParaRPr lang="en-US" sz="2800" dirty="0">
              <a:solidFill>
                <a:srgbClr val="FFFF00"/>
              </a:solidFill>
            </a:endParaRPr>
          </a:p>
        </p:txBody>
      </p:sp>
      <p:graphicFrame>
        <p:nvGraphicFramePr>
          <p:cNvPr id="6" name="Table 5"/>
          <p:cNvGraphicFramePr>
            <a:graphicFrameLocks noGrp="1"/>
          </p:cNvGraphicFramePr>
          <p:nvPr/>
        </p:nvGraphicFramePr>
        <p:xfrm>
          <a:off x="762000" y="4030493"/>
          <a:ext cx="7696201" cy="2675107"/>
        </p:xfrm>
        <a:graphic>
          <a:graphicData uri="http://schemas.openxmlformats.org/drawingml/2006/table">
            <a:tbl>
              <a:tblPr/>
              <a:tblGrid>
                <a:gridCol w="1967450"/>
                <a:gridCol w="1967450"/>
                <a:gridCol w="1967450"/>
                <a:gridCol w="1793851"/>
              </a:tblGrid>
              <a:tr h="305836">
                <a:tc rowSpan="2">
                  <a:txBody>
                    <a:bodyPr/>
                    <a:lstStyle/>
                    <a:p>
                      <a:pPr marL="0" marR="0">
                        <a:lnSpc>
                          <a:spcPct val="115000"/>
                        </a:lnSpc>
                        <a:spcBef>
                          <a:spcPts val="0"/>
                        </a:spcBef>
                        <a:spcAft>
                          <a:spcPts val="1000"/>
                        </a:spcAft>
                      </a:pPr>
                      <a:r>
                        <a:rPr lang="en-US" sz="1800" b="1" dirty="0">
                          <a:solidFill>
                            <a:srgbClr val="FFFFFF"/>
                          </a:solidFill>
                          <a:latin typeface="Calibri"/>
                          <a:ea typeface="Calibri"/>
                          <a:cs typeface="Iskoola Pota"/>
                        </a:rPr>
                        <a:t>  </a:t>
                      </a:r>
                      <a:r>
                        <a:rPr lang="en-US" sz="1800" b="1" dirty="0" smtClean="0">
                          <a:solidFill>
                            <a:srgbClr val="FFFFFF"/>
                          </a:solidFill>
                          <a:latin typeface="Calibri"/>
                          <a:ea typeface="Calibri"/>
                          <a:cs typeface="Iskoola Pota"/>
                        </a:rPr>
                        <a:t>Labour </a:t>
                      </a:r>
                      <a:r>
                        <a:rPr lang="en-US" sz="1800" b="1" dirty="0">
                          <a:solidFill>
                            <a:srgbClr val="FFFFFF"/>
                          </a:solidFill>
                          <a:latin typeface="Calibri"/>
                          <a:ea typeface="Calibri"/>
                          <a:cs typeface="Iskoola Pota"/>
                        </a:rPr>
                        <a:t>category </a:t>
                      </a:r>
                      <a:endParaRPr lang="en-US" sz="18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gridSpan="3">
                  <a:txBody>
                    <a:bodyPr/>
                    <a:lstStyle/>
                    <a:p>
                      <a:pPr marL="0" marR="0" algn="ctr">
                        <a:lnSpc>
                          <a:spcPct val="115000"/>
                        </a:lnSpc>
                        <a:spcBef>
                          <a:spcPts val="0"/>
                        </a:spcBef>
                        <a:spcAft>
                          <a:spcPts val="1000"/>
                        </a:spcAft>
                      </a:pPr>
                      <a:r>
                        <a:rPr lang="en-US" sz="1800" b="1" dirty="0">
                          <a:solidFill>
                            <a:srgbClr val="FFFFFF"/>
                          </a:solidFill>
                          <a:latin typeface="Calibri"/>
                          <a:ea typeface="Calibri"/>
                          <a:cs typeface="Iskoola Pota"/>
                        </a:rPr>
                        <a:t>Indices </a:t>
                      </a:r>
                      <a:endParaRPr lang="en-US" sz="18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hMerge="1">
                  <a:txBody>
                    <a:bodyPr/>
                    <a:lstStyle/>
                    <a:p>
                      <a:endParaRPr lang="en-US"/>
                    </a:p>
                  </a:txBody>
                  <a:tcPr/>
                </a:tc>
                <a:tc hMerge="1">
                  <a:txBody>
                    <a:bodyPr/>
                    <a:lstStyle/>
                    <a:p>
                      <a:endParaRPr lang="en-US"/>
                    </a:p>
                  </a:txBody>
                  <a:tcPr/>
                </a:tc>
              </a:tr>
              <a:tr h="379963">
                <a:tc vMerge="1">
                  <a:txBody>
                    <a:bodyPr/>
                    <a:lstStyle/>
                    <a:p>
                      <a:endParaRPr lang="en-US"/>
                    </a:p>
                  </a:txBody>
                  <a:tcPr/>
                </a:tc>
                <a:tc>
                  <a:txBody>
                    <a:bodyPr/>
                    <a:lstStyle/>
                    <a:p>
                      <a:pPr marL="0" marR="0" algn="ctr">
                        <a:lnSpc>
                          <a:spcPct val="115000"/>
                        </a:lnSpc>
                        <a:spcBef>
                          <a:spcPts val="0"/>
                        </a:spcBef>
                        <a:spcAft>
                          <a:spcPts val="1000"/>
                        </a:spcAft>
                      </a:pPr>
                      <a:r>
                        <a:rPr lang="en-US" sz="1800" b="1" dirty="0">
                          <a:latin typeface="Calibri"/>
                          <a:ea typeface="Calibri"/>
                          <a:cs typeface="Iskoola Pota"/>
                        </a:rPr>
                        <a:t>Skilled labour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ctr">
                        <a:lnSpc>
                          <a:spcPct val="115000"/>
                        </a:lnSpc>
                        <a:spcBef>
                          <a:spcPts val="0"/>
                        </a:spcBef>
                        <a:spcAft>
                          <a:spcPts val="1000"/>
                        </a:spcAft>
                      </a:pPr>
                      <a:r>
                        <a:rPr lang="en-US" sz="1800" b="1" dirty="0">
                          <a:latin typeface="Calibri"/>
                          <a:ea typeface="Calibri"/>
                          <a:cs typeface="Iskoola Pota"/>
                        </a:rPr>
                        <a:t>Semiskilled labour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gn="ctr">
                        <a:lnSpc>
                          <a:spcPct val="115000"/>
                        </a:lnSpc>
                        <a:spcBef>
                          <a:spcPts val="0"/>
                        </a:spcBef>
                        <a:spcAft>
                          <a:spcPts val="1000"/>
                        </a:spcAft>
                      </a:pPr>
                      <a:r>
                        <a:rPr lang="en-US" sz="1800" b="1" dirty="0">
                          <a:latin typeface="Calibri"/>
                          <a:ea typeface="Calibri"/>
                          <a:cs typeface="Iskoola Pota"/>
                        </a:rPr>
                        <a:t>Unskilled labour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r>
              <a:tr h="305836">
                <a:tc>
                  <a:txBody>
                    <a:bodyPr/>
                    <a:lstStyle/>
                    <a:p>
                      <a:pPr marL="0" marR="0" algn="ctr">
                        <a:lnSpc>
                          <a:spcPct val="115000"/>
                        </a:lnSpc>
                        <a:spcBef>
                          <a:spcPts val="0"/>
                        </a:spcBef>
                        <a:spcAft>
                          <a:spcPts val="1000"/>
                        </a:spcAft>
                      </a:pPr>
                      <a:r>
                        <a:rPr lang="en-US" sz="1800" b="1" dirty="0">
                          <a:solidFill>
                            <a:srgbClr val="FFFFFF"/>
                          </a:solidFill>
                          <a:latin typeface="Calibri"/>
                          <a:ea typeface="Calibri"/>
                          <a:cs typeface="Iskoola Pota"/>
                        </a:rPr>
                        <a:t>2010 </a:t>
                      </a:r>
                      <a:endParaRPr lang="en-US" sz="18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dirty="0">
                          <a:latin typeface="Calibri"/>
                          <a:ea typeface="Calibri"/>
                          <a:cs typeface="Iskoola Pota"/>
                        </a:rPr>
                        <a:t>           100.00 </a:t>
                      </a:r>
                    </a:p>
                  </a:txBody>
                  <a:tcPr marL="68580" marR="68580"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1000"/>
                        </a:spcAft>
                      </a:pPr>
                      <a:r>
                        <a:rPr lang="en-US" sz="1800" b="1">
                          <a:latin typeface="Calibri"/>
                          <a:ea typeface="Calibri"/>
                          <a:cs typeface="Iskoola Pota"/>
                        </a:rPr>
                        <a:t>           100.00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1000"/>
                        </a:spcAft>
                      </a:pPr>
                      <a:r>
                        <a:rPr lang="en-US" sz="1800" b="1">
                          <a:latin typeface="Calibri"/>
                          <a:ea typeface="Calibri"/>
                          <a:cs typeface="Iskoola Pota"/>
                        </a:rPr>
                        <a:t>          100.00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r>
              <a:tr h="305836">
                <a:tc>
                  <a:txBody>
                    <a:bodyPr/>
                    <a:lstStyle/>
                    <a:p>
                      <a:pPr marL="0" marR="0" algn="ctr">
                        <a:lnSpc>
                          <a:spcPct val="115000"/>
                        </a:lnSpc>
                        <a:spcBef>
                          <a:spcPts val="0"/>
                        </a:spcBef>
                        <a:spcAft>
                          <a:spcPts val="1000"/>
                        </a:spcAft>
                      </a:pPr>
                      <a:r>
                        <a:rPr lang="en-US" sz="1800" b="1" dirty="0">
                          <a:solidFill>
                            <a:srgbClr val="FFFFFF"/>
                          </a:solidFill>
                          <a:latin typeface="Calibri"/>
                          <a:ea typeface="Calibri"/>
                          <a:cs typeface="Iskoola Pota"/>
                        </a:rPr>
                        <a:t>2011 </a:t>
                      </a:r>
                      <a:endParaRPr lang="en-US" sz="18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dirty="0">
                          <a:latin typeface="Calibri"/>
                          <a:ea typeface="Calibri"/>
                          <a:cs typeface="Iskoola Pota"/>
                        </a:rPr>
                        <a:t>           106.08 </a:t>
                      </a:r>
                    </a:p>
                  </a:txBody>
                  <a:tcPr marL="68580" marR="68580"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dirty="0">
                          <a:latin typeface="Calibri"/>
                          <a:ea typeface="Calibri"/>
                          <a:cs typeface="Iskoola Pota"/>
                        </a:rPr>
                        <a:t>           103.61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marL="0" marR="0">
                        <a:lnSpc>
                          <a:spcPct val="115000"/>
                        </a:lnSpc>
                        <a:spcBef>
                          <a:spcPts val="0"/>
                        </a:spcBef>
                        <a:spcAft>
                          <a:spcPts val="1000"/>
                        </a:spcAft>
                      </a:pPr>
                      <a:r>
                        <a:rPr lang="en-US" sz="1800" b="1">
                          <a:latin typeface="Calibri"/>
                          <a:ea typeface="Calibri"/>
                          <a:cs typeface="Iskoola Pota"/>
                        </a:rPr>
                        <a:t>          106.85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r>
              <a:tr h="305836">
                <a:tc>
                  <a:txBody>
                    <a:bodyPr/>
                    <a:lstStyle/>
                    <a:p>
                      <a:pPr marL="0" marR="0" algn="ctr">
                        <a:lnSpc>
                          <a:spcPct val="115000"/>
                        </a:lnSpc>
                        <a:spcBef>
                          <a:spcPts val="0"/>
                        </a:spcBef>
                        <a:spcAft>
                          <a:spcPts val="1000"/>
                        </a:spcAft>
                      </a:pPr>
                      <a:r>
                        <a:rPr lang="en-US" sz="1800" b="1" dirty="0">
                          <a:solidFill>
                            <a:srgbClr val="FFFFFF"/>
                          </a:solidFill>
                          <a:latin typeface="Calibri"/>
                          <a:ea typeface="Calibri"/>
                          <a:cs typeface="Iskoola Pota"/>
                        </a:rPr>
                        <a:t>2012 </a:t>
                      </a:r>
                      <a:endParaRPr lang="en-US" sz="18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a:latin typeface="Calibri"/>
                          <a:ea typeface="Calibri"/>
                          <a:cs typeface="Iskoola Pota"/>
                        </a:rPr>
                        <a:t>           114.80 </a:t>
                      </a:r>
                    </a:p>
                  </a:txBody>
                  <a:tcPr marL="68580" marR="68580"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1000"/>
                        </a:spcAft>
                      </a:pPr>
                      <a:r>
                        <a:rPr lang="en-US" sz="1800" b="1" dirty="0">
                          <a:latin typeface="Calibri"/>
                          <a:ea typeface="Calibri"/>
                          <a:cs typeface="Iskoola Pota"/>
                        </a:rPr>
                        <a:t>           116.65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1000"/>
                        </a:spcAft>
                      </a:pPr>
                      <a:r>
                        <a:rPr lang="en-US" sz="1800" b="1" dirty="0">
                          <a:latin typeface="Calibri"/>
                          <a:ea typeface="Calibri"/>
                          <a:cs typeface="Iskoola Pota"/>
                        </a:rPr>
                        <a:t>          113.14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r>
              <a:tr h="305836">
                <a:tc>
                  <a:txBody>
                    <a:bodyPr/>
                    <a:lstStyle/>
                    <a:p>
                      <a:pPr marL="0" marR="0" algn="ctr">
                        <a:lnSpc>
                          <a:spcPct val="115000"/>
                        </a:lnSpc>
                        <a:spcBef>
                          <a:spcPts val="0"/>
                        </a:spcBef>
                        <a:spcAft>
                          <a:spcPts val="1000"/>
                        </a:spcAft>
                      </a:pPr>
                      <a:r>
                        <a:rPr lang="en-US" sz="1800" b="1" dirty="0">
                          <a:solidFill>
                            <a:srgbClr val="FFFFFF"/>
                          </a:solidFill>
                          <a:latin typeface="Calibri"/>
                          <a:ea typeface="Calibri"/>
                          <a:cs typeface="Iskoola Pota"/>
                        </a:rPr>
                        <a:t>2013 </a:t>
                      </a:r>
                      <a:endParaRPr lang="en-US" sz="18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1000"/>
                        </a:spcAft>
                      </a:pPr>
                      <a:r>
                        <a:rPr lang="en-US" sz="1800" b="1" dirty="0">
                          <a:latin typeface="Calibri"/>
                          <a:ea typeface="Calibri"/>
                          <a:cs typeface="Iskoola Pota"/>
                        </a:rPr>
                        <a:t>           122.71 </a:t>
                      </a:r>
                    </a:p>
                  </a:txBody>
                  <a:tcPr marL="68580" marR="68580"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1000"/>
                        </a:spcAft>
                      </a:pPr>
                      <a:r>
                        <a:rPr lang="en-US" sz="1800" b="1" dirty="0">
                          <a:latin typeface="Calibri"/>
                          <a:ea typeface="Calibri"/>
                          <a:cs typeface="Iskoola Pota"/>
                        </a:rPr>
                        <a:t>           130.02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1000"/>
                        </a:spcAft>
                      </a:pPr>
                      <a:r>
                        <a:rPr lang="en-US" sz="1800" b="1" dirty="0">
                          <a:latin typeface="Calibri"/>
                          <a:ea typeface="Calibri"/>
                          <a:cs typeface="Iskoola Pota"/>
                        </a:rPr>
                        <a:t>          121.31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r>
              <a:tr h="402336">
                <a:tc>
                  <a:txBody>
                    <a:bodyPr/>
                    <a:lstStyle/>
                    <a:p>
                      <a:pPr marL="0" marR="0" algn="ctr">
                        <a:lnSpc>
                          <a:spcPct val="115000"/>
                        </a:lnSpc>
                        <a:spcBef>
                          <a:spcPts val="0"/>
                        </a:spcBef>
                        <a:spcAft>
                          <a:spcPts val="1000"/>
                        </a:spcAft>
                      </a:pPr>
                      <a:r>
                        <a:rPr lang="en-US" sz="1800" b="1" dirty="0" smtClean="0">
                          <a:solidFill>
                            <a:srgbClr val="FFFFFF"/>
                          </a:solidFill>
                          <a:latin typeface="Calibri"/>
                          <a:ea typeface="Calibri"/>
                          <a:cs typeface="Iskoola Pota"/>
                        </a:rPr>
                        <a:t>2014</a:t>
                      </a:r>
                      <a:endParaRPr lang="en-US" sz="18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gn="ctr">
                        <a:lnSpc>
                          <a:spcPct val="115000"/>
                        </a:lnSpc>
                        <a:spcBef>
                          <a:spcPts val="0"/>
                        </a:spcBef>
                        <a:spcAft>
                          <a:spcPts val="1000"/>
                        </a:spcAft>
                      </a:pPr>
                      <a:r>
                        <a:rPr lang="en-US" sz="1800" b="1" kern="1200" dirty="0">
                          <a:solidFill>
                            <a:schemeClr val="tx1"/>
                          </a:solidFill>
                          <a:latin typeface="Calibri"/>
                          <a:ea typeface="Calibri"/>
                          <a:cs typeface="Iskoola Pota"/>
                        </a:rPr>
                        <a:t>128.12</a:t>
                      </a:r>
                    </a:p>
                  </a:txBody>
                  <a:tcPr marL="68580" marR="68580" marT="0" marB="0" anchor="b">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gn="ctr">
                        <a:lnSpc>
                          <a:spcPct val="115000"/>
                        </a:lnSpc>
                        <a:spcBef>
                          <a:spcPts val="0"/>
                        </a:spcBef>
                        <a:spcAft>
                          <a:spcPts val="1000"/>
                        </a:spcAft>
                      </a:pPr>
                      <a:r>
                        <a:rPr lang="en-US" sz="1800" b="1" kern="1200" dirty="0">
                          <a:solidFill>
                            <a:schemeClr val="tx1"/>
                          </a:solidFill>
                          <a:latin typeface="Calibri"/>
                          <a:ea typeface="Calibri"/>
                          <a:cs typeface="Iskoola Pota"/>
                        </a:rPr>
                        <a:t>135.99</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algn="ctr">
                        <a:lnSpc>
                          <a:spcPct val="115000"/>
                        </a:lnSpc>
                        <a:spcBef>
                          <a:spcPts val="0"/>
                        </a:spcBef>
                        <a:spcAft>
                          <a:spcPts val="1000"/>
                        </a:spcAft>
                      </a:pPr>
                      <a:r>
                        <a:rPr lang="en-US" sz="1800" b="1" kern="1200" dirty="0" smtClean="0">
                          <a:solidFill>
                            <a:schemeClr val="tx1"/>
                          </a:solidFill>
                          <a:latin typeface="Calibri"/>
                          <a:ea typeface="Calibri"/>
                          <a:cs typeface="Iskoola Pota"/>
                        </a:rPr>
                        <a:t>128.30</a:t>
                      </a:r>
                      <a:endParaRPr lang="en-US" sz="1800" b="1" kern="1200" dirty="0">
                        <a:solidFill>
                          <a:schemeClr val="tx1"/>
                        </a:solidFill>
                        <a:latin typeface="Calibri"/>
                        <a:ea typeface="Calibri"/>
                        <a:cs typeface="Iskoola Pota"/>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r>
              <a:tr h="0">
                <a:tc>
                  <a:txBody>
                    <a:bodyPr/>
                    <a:lstStyle/>
                    <a:p>
                      <a:pPr marL="0" marR="0" algn="ctr">
                        <a:lnSpc>
                          <a:spcPct val="115000"/>
                        </a:lnSpc>
                        <a:spcBef>
                          <a:spcPts val="0"/>
                        </a:spcBef>
                        <a:spcAft>
                          <a:spcPts val="1000"/>
                        </a:spcAft>
                      </a:pPr>
                      <a:r>
                        <a:rPr lang="en-US" sz="1800" b="1" dirty="0" smtClean="0">
                          <a:solidFill>
                            <a:srgbClr val="FFFFFF"/>
                          </a:solidFill>
                          <a:latin typeface="Calibri"/>
                          <a:ea typeface="Calibri"/>
                          <a:cs typeface="Iskoola Pota"/>
                        </a:rPr>
                        <a:t>2015 </a:t>
                      </a:r>
                      <a:endParaRPr lang="en-US" sz="1800" dirty="0">
                        <a:latin typeface="Calibri"/>
                        <a:ea typeface="Calibri"/>
                        <a:cs typeface="Iskoola Pota"/>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gn="ctr">
                        <a:lnSpc>
                          <a:spcPct val="115000"/>
                        </a:lnSpc>
                        <a:spcBef>
                          <a:spcPts val="0"/>
                        </a:spcBef>
                        <a:spcAft>
                          <a:spcPts val="1000"/>
                        </a:spcAft>
                      </a:pPr>
                      <a:r>
                        <a:rPr lang="en-US" sz="1800" b="1" kern="1200" dirty="0" smtClean="0">
                          <a:solidFill>
                            <a:schemeClr val="tx1"/>
                          </a:solidFill>
                          <a:latin typeface="+mn-lt"/>
                          <a:ea typeface="Calibri"/>
                          <a:cs typeface="Iskoola Pota"/>
                        </a:rPr>
                        <a:t>140.03</a:t>
                      </a:r>
                      <a:endParaRPr lang="en-US" sz="1800" b="1" kern="1200" dirty="0">
                        <a:solidFill>
                          <a:schemeClr val="tx1"/>
                        </a:solidFill>
                        <a:latin typeface="Calibri"/>
                        <a:ea typeface="Calibri"/>
                        <a:cs typeface="Iskoola Pota"/>
                      </a:endParaRPr>
                    </a:p>
                  </a:txBody>
                  <a:tcPr marL="68580" marR="68580"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lang="en-US" sz="1800" b="1" kern="1200" dirty="0" smtClean="0">
                          <a:solidFill>
                            <a:schemeClr val="tx1"/>
                          </a:solidFill>
                          <a:latin typeface="Calibri"/>
                          <a:ea typeface="Calibri"/>
                          <a:cs typeface="Iskoola Pota"/>
                        </a:rPr>
                        <a:t>148.84</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lang="en-US" sz="1800" b="1" kern="1200" dirty="0" smtClean="0">
                          <a:solidFill>
                            <a:schemeClr val="tx1"/>
                          </a:solidFill>
                          <a:latin typeface="Calibri"/>
                          <a:ea typeface="Calibri"/>
                          <a:cs typeface="Iskoola Pota"/>
                        </a:rPr>
                        <a:t>141.84</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r>
            </a:tbl>
          </a:graphicData>
        </a:graphic>
      </p:graphicFrame>
      <p:graphicFrame>
        <p:nvGraphicFramePr>
          <p:cNvPr id="7" name="Chart 6"/>
          <p:cNvGraphicFramePr/>
          <p:nvPr/>
        </p:nvGraphicFramePr>
        <p:xfrm>
          <a:off x="1600200" y="990600"/>
          <a:ext cx="6096000" cy="2971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5036155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200400" y="0"/>
            <a:ext cx="2779735" cy="523220"/>
          </a:xfrm>
          <a:prstGeom prst="rect">
            <a:avLst/>
          </a:prstGeom>
        </p:spPr>
        <p:txBody>
          <a:bodyPr wrap="none">
            <a:spAutoFit/>
          </a:bodyPr>
          <a:lstStyle/>
          <a:p>
            <a:r>
              <a:rPr lang="en-US" sz="2800" b="1" dirty="0">
                <a:solidFill>
                  <a:srgbClr val="FFFF00"/>
                </a:solidFill>
              </a:rPr>
              <a:t>Construction</a:t>
            </a:r>
            <a:r>
              <a:rPr lang="en-US" sz="2800" b="1" dirty="0">
                <a:solidFill>
                  <a:prstClr val="black"/>
                </a:solidFill>
              </a:rPr>
              <a:t> </a:t>
            </a:r>
            <a:r>
              <a:rPr lang="en-US" sz="2800" b="1" dirty="0">
                <a:solidFill>
                  <a:srgbClr val="FFFF00"/>
                </a:solidFill>
              </a:rPr>
              <a:t>cost</a:t>
            </a:r>
            <a:endParaRPr lang="en-US" sz="2800" dirty="0">
              <a:solidFill>
                <a:srgbClr val="FFFF00"/>
              </a:solidFill>
            </a:endParaRPr>
          </a:p>
        </p:txBody>
      </p:sp>
      <p:sp>
        <p:nvSpPr>
          <p:cNvPr id="58369" name="Rectangle 1"/>
          <p:cNvSpPr>
            <a:spLocks noChangeArrowheads="1"/>
          </p:cNvSpPr>
          <p:nvPr/>
        </p:nvSpPr>
        <p:spPr bwMode="auto">
          <a:xfrm>
            <a:off x="228600" y="533400"/>
            <a:ext cx="87630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2000" dirty="0" smtClean="0">
                <a:solidFill>
                  <a:srgbClr val="1F497D">
                    <a:lumMod val="40000"/>
                    <a:lumOff val="60000"/>
                  </a:srgbClr>
                </a:solidFill>
                <a:latin typeface="Candara" pitchFamily="34" charset="0"/>
                <a:ea typeface="Calibri" pitchFamily="34" charset="0"/>
                <a:cs typeface="Iskoola Pota" pitchFamily="34" charset="0"/>
              </a:rPr>
              <a:t>The cost of construction is going up continuously. This is evident in the construction cost index compiled by the ICTAD.  The unit cost has been escalating due to price increase in major construction materials, labour, machinery and fuel</a:t>
            </a:r>
            <a:r>
              <a:rPr lang="en-US" dirty="0" smtClean="0">
                <a:solidFill>
                  <a:srgbClr val="1F497D">
                    <a:lumMod val="40000"/>
                    <a:lumOff val="60000"/>
                  </a:srgbClr>
                </a:solidFill>
                <a:latin typeface="Candara" pitchFamily="34" charset="0"/>
                <a:ea typeface="Calibri" pitchFamily="34" charset="0"/>
                <a:cs typeface="Iskoola Pota" pitchFamily="34" charset="0"/>
              </a:rPr>
              <a:t>.</a:t>
            </a:r>
            <a:endParaRPr lang="en-US" dirty="0" smtClean="0">
              <a:solidFill>
                <a:srgbClr val="1F497D">
                  <a:lumMod val="40000"/>
                  <a:lumOff val="60000"/>
                </a:srgbClr>
              </a:solidFill>
              <a:latin typeface="Arial" pitchFamily="34" charset="0"/>
              <a:cs typeface="Arial" pitchFamily="34" charset="0"/>
            </a:endParaRPr>
          </a:p>
        </p:txBody>
      </p:sp>
      <p:sp>
        <p:nvSpPr>
          <p:cNvPr id="7" name="TextBox 6"/>
          <p:cNvSpPr txBox="1"/>
          <p:nvPr/>
        </p:nvSpPr>
        <p:spPr>
          <a:xfrm>
            <a:off x="0" y="5638800"/>
            <a:ext cx="8915400" cy="1015663"/>
          </a:xfrm>
          <a:prstGeom prst="rect">
            <a:avLst/>
          </a:prstGeom>
          <a:noFill/>
        </p:spPr>
        <p:txBody>
          <a:bodyPr wrap="square" rtlCol="0">
            <a:spAutoFit/>
          </a:bodyPr>
          <a:lstStyle/>
          <a:p>
            <a:pPr algn="just"/>
            <a:r>
              <a:rPr lang="en-US" sz="2000" dirty="0" smtClean="0">
                <a:solidFill>
                  <a:srgbClr val="1F497D">
                    <a:lumMod val="40000"/>
                    <a:lumOff val="60000"/>
                  </a:srgbClr>
                </a:solidFill>
              </a:rPr>
              <a:t>Due to the escalation of material and labour prices resulting the increase of construction cost, has made the recently built condominium less affordable to the lower middle income categories .</a:t>
            </a:r>
            <a:endParaRPr lang="en-US" sz="2000" dirty="0">
              <a:solidFill>
                <a:srgbClr val="1F497D">
                  <a:lumMod val="40000"/>
                  <a:lumOff val="60000"/>
                </a:srgbClr>
              </a:solidFill>
            </a:endParaRPr>
          </a:p>
        </p:txBody>
      </p:sp>
      <p:graphicFrame>
        <p:nvGraphicFramePr>
          <p:cNvPr id="120834" name="Object 2"/>
          <p:cNvGraphicFramePr>
            <a:graphicFrameLocks noChangeAspect="1"/>
          </p:cNvGraphicFramePr>
          <p:nvPr/>
        </p:nvGraphicFramePr>
        <p:xfrm>
          <a:off x="463550" y="4725988"/>
          <a:ext cx="8005763" cy="774700"/>
        </p:xfrm>
        <a:graphic>
          <a:graphicData uri="http://schemas.openxmlformats.org/presentationml/2006/ole">
            <p:oleObj spid="_x0000_s5128" name="Worksheet" r:id="rId3" imgW="5981620" imgH="580897" progId="Excel.Sheet.12">
              <p:embed/>
            </p:oleObj>
          </a:graphicData>
        </a:graphic>
      </p:graphicFrame>
      <p:graphicFrame>
        <p:nvGraphicFramePr>
          <p:cNvPr id="120835" name="Object 3"/>
          <p:cNvGraphicFramePr>
            <a:graphicFrameLocks noChangeAspect="1"/>
          </p:cNvGraphicFramePr>
          <p:nvPr/>
        </p:nvGraphicFramePr>
        <p:xfrm>
          <a:off x="1905000" y="1905000"/>
          <a:ext cx="4800600" cy="2724869"/>
        </p:xfrm>
        <a:graphic>
          <a:graphicData uri="http://schemas.openxmlformats.org/presentationml/2006/ole">
            <p:oleObj spid="_x0000_s5129" name="Worksheet" r:id="rId4" imgW="4743401" imgH="2590822" progId="Excel.Sheet.12">
              <p:embed/>
            </p:oleObj>
          </a:graphicData>
        </a:graphic>
      </p:graphicFrame>
    </p:spTree>
    <p:extLst>
      <p:ext uri="{BB962C8B-B14F-4D97-AF65-F5344CB8AC3E}">
        <p14:creationId xmlns:p14="http://schemas.microsoft.com/office/powerpoint/2010/main" xmlns="" val="1048335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
            <a:ext cx="8382000" cy="4525963"/>
          </a:xfrm>
        </p:spPr>
        <p:txBody>
          <a:bodyPr>
            <a:normAutofit fontScale="25000" lnSpcReduction="20000"/>
          </a:bodyPr>
          <a:lstStyle/>
          <a:p>
            <a:pPr marL="1379538" indent="-1379538" algn="just">
              <a:lnSpc>
                <a:spcPct val="120000"/>
              </a:lnSpc>
              <a:buNone/>
              <a:tabLst>
                <a:tab pos="914400" algn="l"/>
              </a:tabLst>
            </a:pPr>
            <a:r>
              <a:rPr lang="en-US" sz="8000" b="1" dirty="0" smtClean="0">
                <a:solidFill>
                  <a:srgbClr val="FFFF00"/>
                </a:solidFill>
              </a:rPr>
              <a:t>NPC  12	-	Establish </a:t>
            </a:r>
            <a:r>
              <a:rPr lang="en-US" sz="8000" b="1" dirty="0">
                <a:solidFill>
                  <a:srgbClr val="FFFF00"/>
                </a:solidFill>
              </a:rPr>
              <a:t>a monitoring and evaluation procedure to ensure compliance of industry practices including disaster resilient construction standards &amp; practices,</a:t>
            </a:r>
            <a:r>
              <a:rPr lang="en-US" sz="8000" dirty="0">
                <a:solidFill>
                  <a:srgbClr val="FFFF00"/>
                </a:solidFill>
              </a:rPr>
              <a:t> </a:t>
            </a:r>
            <a:r>
              <a:rPr lang="en-US" sz="8000" b="1" dirty="0">
                <a:solidFill>
                  <a:srgbClr val="FFFF00"/>
                </a:solidFill>
              </a:rPr>
              <a:t>with the National Construction Policy</a:t>
            </a:r>
            <a:endParaRPr lang="en-US" sz="8000" dirty="0">
              <a:solidFill>
                <a:srgbClr val="FFFF00"/>
              </a:solidFill>
            </a:endParaRPr>
          </a:p>
          <a:p>
            <a:pPr>
              <a:lnSpc>
                <a:spcPct val="120000"/>
              </a:lnSpc>
              <a:buNone/>
            </a:pPr>
            <a:r>
              <a:rPr lang="en-US" sz="8000" dirty="0">
                <a:solidFill>
                  <a:schemeClr val="bg1"/>
                </a:solidFill>
              </a:rPr>
              <a:t> </a:t>
            </a:r>
          </a:p>
          <a:p>
            <a:pPr>
              <a:lnSpc>
                <a:spcPct val="120000"/>
              </a:lnSpc>
              <a:buNone/>
            </a:pPr>
            <a:r>
              <a:rPr lang="en-US" sz="8000" dirty="0">
                <a:solidFill>
                  <a:schemeClr val="bg1"/>
                </a:solidFill>
              </a:rPr>
              <a:t> </a:t>
            </a:r>
            <a:r>
              <a:rPr lang="en-US" sz="8000" b="1" u="sng" dirty="0" smtClean="0">
                <a:solidFill>
                  <a:schemeClr val="bg1"/>
                </a:solidFill>
              </a:rPr>
              <a:t>Implementation </a:t>
            </a:r>
            <a:r>
              <a:rPr lang="en-US" sz="8000" b="1" u="sng" dirty="0">
                <a:solidFill>
                  <a:schemeClr val="bg1"/>
                </a:solidFill>
              </a:rPr>
              <a:t>Mechanism:</a:t>
            </a:r>
            <a:endParaRPr lang="en-US" sz="4000" u="sng" dirty="0">
              <a:solidFill>
                <a:schemeClr val="bg1"/>
              </a:solidFill>
            </a:endParaRPr>
          </a:p>
          <a:p>
            <a:pPr>
              <a:lnSpc>
                <a:spcPct val="120000"/>
              </a:lnSpc>
              <a:buNone/>
            </a:pPr>
            <a:r>
              <a:rPr lang="en-US" sz="4000" i="1" dirty="0">
                <a:solidFill>
                  <a:schemeClr val="bg1"/>
                </a:solidFill>
              </a:rPr>
              <a:t> </a:t>
            </a:r>
            <a:endParaRPr lang="en-US" sz="4400" dirty="0">
              <a:solidFill>
                <a:schemeClr val="bg1"/>
              </a:solidFill>
            </a:endParaRPr>
          </a:p>
          <a:p>
            <a:pPr algn="just">
              <a:lnSpc>
                <a:spcPct val="120000"/>
              </a:lnSpc>
              <a:buNone/>
            </a:pPr>
            <a:r>
              <a:rPr lang="en-US" sz="8000" dirty="0">
                <a:solidFill>
                  <a:schemeClr val="bg1"/>
                </a:solidFill>
              </a:rPr>
              <a:t>The Construction Industry Development Authority will: </a:t>
            </a:r>
          </a:p>
          <a:p>
            <a:pPr algn="just">
              <a:lnSpc>
                <a:spcPct val="120000"/>
              </a:lnSpc>
              <a:buNone/>
            </a:pPr>
            <a:r>
              <a:rPr lang="en-US" sz="4000" dirty="0">
                <a:solidFill>
                  <a:schemeClr val="bg1"/>
                </a:solidFill>
              </a:rPr>
              <a:t> </a:t>
            </a:r>
            <a:endParaRPr lang="en-US" sz="2400" dirty="0">
              <a:solidFill>
                <a:schemeClr val="bg1"/>
              </a:solidFill>
            </a:endParaRPr>
          </a:p>
          <a:p>
            <a:pPr marL="630238" lvl="0" indent="-630238" algn="just">
              <a:lnSpc>
                <a:spcPct val="120000"/>
              </a:lnSpc>
              <a:buFont typeface="+mj-lt"/>
              <a:buAutoNum type="romanUcPeriod"/>
            </a:pPr>
            <a:r>
              <a:rPr lang="en-US" sz="8000" dirty="0">
                <a:solidFill>
                  <a:schemeClr val="bg1"/>
                </a:solidFill>
              </a:rPr>
              <a:t>establish a monitoring, evaluation and reporting system of construction activities to ensure that they are in  compliance with the National Policy on Construction </a:t>
            </a:r>
          </a:p>
          <a:p>
            <a:pPr marL="630238" lvl="0" indent="-630238" algn="just">
              <a:lnSpc>
                <a:spcPct val="120000"/>
              </a:lnSpc>
              <a:buFont typeface="+mj-lt"/>
              <a:buAutoNum type="romanUcPeriod"/>
            </a:pPr>
            <a:r>
              <a:rPr lang="en-US" sz="8000" dirty="0">
                <a:solidFill>
                  <a:schemeClr val="bg1"/>
                </a:solidFill>
              </a:rPr>
              <a:t>capture data on the achievements and new enterprise developments. </a:t>
            </a:r>
          </a:p>
          <a:p>
            <a:pPr marL="630238" lvl="0" indent="-630238" algn="just">
              <a:lnSpc>
                <a:spcPct val="120000"/>
              </a:lnSpc>
              <a:buFont typeface="+mj-lt"/>
              <a:buAutoNum type="romanUcPeriod"/>
            </a:pPr>
            <a:r>
              <a:rPr lang="en-US" sz="8000" dirty="0">
                <a:solidFill>
                  <a:schemeClr val="bg1"/>
                </a:solidFill>
              </a:rPr>
              <a:t>ensure timely settlement of the contract payments due on construction projects</a:t>
            </a:r>
          </a:p>
          <a:p>
            <a:pPr marL="630238" lvl="0" indent="-630238" algn="just">
              <a:lnSpc>
                <a:spcPct val="120000"/>
              </a:lnSpc>
              <a:buFont typeface="+mj-lt"/>
              <a:buAutoNum type="romanUcPeriod"/>
            </a:pPr>
            <a:r>
              <a:rPr lang="en-US" sz="8000" dirty="0">
                <a:solidFill>
                  <a:schemeClr val="bg1"/>
                </a:solidFill>
              </a:rPr>
              <a:t>establish a monitoring, evaluating and reporting system of the adherence of disaster resilient construction practices and structures, the adherence to the regulations and obtaining of Disaster Risk Assessment Reports issued by National Building Research Organization relating to construction projects in hazard - prone areas.</a:t>
            </a:r>
          </a:p>
          <a:p>
            <a:pPr marL="630238" indent="-630238">
              <a:buFont typeface="+mj-lt"/>
              <a:buAutoNum type="romanUcPeriod"/>
            </a:pPr>
            <a:endParaRPr lang="en-US" dirty="0">
              <a:solidFill>
                <a:schemeClr val="bg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991600" cy="4525963"/>
          </a:xfrm>
        </p:spPr>
        <p:txBody>
          <a:bodyPr>
            <a:noAutofit/>
          </a:bodyPr>
          <a:lstStyle/>
          <a:p>
            <a:pPr marL="1379538" indent="-1379538">
              <a:buNone/>
              <a:tabLst>
                <a:tab pos="914400" algn="l"/>
              </a:tabLst>
            </a:pPr>
            <a:r>
              <a:rPr lang="en-US" sz="2000" b="1" dirty="0" smtClean="0">
                <a:solidFill>
                  <a:srgbClr val="FFFF00"/>
                </a:solidFill>
              </a:rPr>
              <a:t>NPC  </a:t>
            </a:r>
            <a:r>
              <a:rPr lang="en-US" sz="2000" b="1" dirty="0">
                <a:solidFill>
                  <a:srgbClr val="FFFF00"/>
                </a:solidFill>
              </a:rPr>
              <a:t>13 </a:t>
            </a:r>
            <a:r>
              <a:rPr lang="en-US" sz="2000" b="1" dirty="0" smtClean="0">
                <a:solidFill>
                  <a:srgbClr val="FFFF00"/>
                </a:solidFill>
              </a:rPr>
              <a:t>	-	Promote </a:t>
            </a:r>
            <a:r>
              <a:rPr lang="en-US" sz="2000" b="1" dirty="0">
                <a:solidFill>
                  <a:srgbClr val="FFFF00"/>
                </a:solidFill>
              </a:rPr>
              <a:t>domestic participation in foreign funded construction projects implemented by foreign contractors and consultants </a:t>
            </a:r>
            <a:endParaRPr lang="en-US" sz="800" dirty="0">
              <a:solidFill>
                <a:srgbClr val="FFFF00"/>
              </a:solidFill>
            </a:endParaRPr>
          </a:p>
          <a:p>
            <a:pPr>
              <a:buNone/>
            </a:pPr>
            <a:r>
              <a:rPr lang="en-US" sz="800" dirty="0">
                <a:solidFill>
                  <a:schemeClr val="bg1"/>
                </a:solidFill>
              </a:rPr>
              <a:t> </a:t>
            </a:r>
            <a:endParaRPr lang="en-US" sz="1200" dirty="0">
              <a:solidFill>
                <a:schemeClr val="bg1"/>
              </a:solidFill>
            </a:endParaRPr>
          </a:p>
          <a:p>
            <a:pPr>
              <a:buNone/>
            </a:pPr>
            <a:r>
              <a:rPr lang="en-US" sz="2000" b="1" dirty="0">
                <a:solidFill>
                  <a:schemeClr val="bg1"/>
                </a:solidFill>
              </a:rPr>
              <a:t> </a:t>
            </a:r>
            <a:r>
              <a:rPr lang="en-US" sz="2000" b="1" u="sng" dirty="0" smtClean="0">
                <a:solidFill>
                  <a:schemeClr val="bg1"/>
                </a:solidFill>
              </a:rPr>
              <a:t>Implementation </a:t>
            </a:r>
            <a:r>
              <a:rPr lang="en-US" sz="2000" b="1" u="sng" dirty="0">
                <a:solidFill>
                  <a:schemeClr val="bg1"/>
                </a:solidFill>
              </a:rPr>
              <a:t>Mechanism:</a:t>
            </a:r>
            <a:endParaRPr lang="en-US" sz="600" u="sng" dirty="0">
              <a:solidFill>
                <a:schemeClr val="bg1"/>
              </a:solidFill>
            </a:endParaRPr>
          </a:p>
          <a:p>
            <a:pPr>
              <a:buNone/>
            </a:pPr>
            <a:r>
              <a:rPr lang="en-US" sz="600" dirty="0">
                <a:solidFill>
                  <a:schemeClr val="bg1"/>
                </a:solidFill>
              </a:rPr>
              <a:t> </a:t>
            </a:r>
            <a:endParaRPr lang="en-US" sz="1100" dirty="0">
              <a:solidFill>
                <a:schemeClr val="bg1"/>
              </a:solidFill>
            </a:endParaRPr>
          </a:p>
          <a:p>
            <a:pPr marL="0" indent="0" algn="just">
              <a:buNone/>
            </a:pPr>
            <a:r>
              <a:rPr lang="en-US" sz="2000" dirty="0">
                <a:solidFill>
                  <a:schemeClr val="bg1"/>
                </a:solidFill>
              </a:rPr>
              <a:t>In situations where construction projects are financed by foreign sources and are required to be executed by foreign consultants and foreign contractors, participation of domestic organizations in the execution of such projects through partnerships, joint-ventures and sub-contracting will be encouraged to ensure technology transfer and capacity building of the domestic construction industry.  </a:t>
            </a:r>
          </a:p>
          <a:p>
            <a:pPr>
              <a:buNone/>
            </a:pPr>
            <a:r>
              <a:rPr lang="en-US" sz="2000" dirty="0">
                <a:solidFill>
                  <a:schemeClr val="bg1"/>
                </a:solidFill>
              </a:rPr>
              <a:t>The Construction Industry Development Authority will:</a:t>
            </a:r>
          </a:p>
          <a:p>
            <a:pPr marL="514350" indent="-514350">
              <a:buFont typeface="+mj-lt"/>
              <a:buAutoNum type="romanUcPeriod"/>
            </a:pPr>
            <a:r>
              <a:rPr lang="en-US" sz="2000" dirty="0">
                <a:solidFill>
                  <a:schemeClr val="bg1"/>
                </a:solidFill>
              </a:rPr>
              <a:t> </a:t>
            </a:r>
            <a:r>
              <a:rPr lang="en-US" sz="2000" dirty="0" smtClean="0">
                <a:solidFill>
                  <a:schemeClr val="bg1"/>
                </a:solidFill>
              </a:rPr>
              <a:t>liaise </a:t>
            </a:r>
            <a:r>
              <a:rPr lang="en-US" sz="2000" dirty="0">
                <a:solidFill>
                  <a:schemeClr val="bg1"/>
                </a:solidFill>
              </a:rPr>
              <a:t>with the ministries of finance, planning and foreign affairs to enable this policy to be included in all fund negotiations. </a:t>
            </a:r>
          </a:p>
          <a:p>
            <a:pPr marL="514350" lvl="0" indent="-514350">
              <a:buFont typeface="+mj-lt"/>
              <a:buAutoNum type="romanUcPeriod"/>
            </a:pPr>
            <a:r>
              <a:rPr lang="en-US" sz="2000" dirty="0">
                <a:solidFill>
                  <a:schemeClr val="bg1"/>
                </a:solidFill>
              </a:rPr>
              <a:t>ensure that the present domestic preference provided in donor funded projects is continued.  </a:t>
            </a:r>
            <a:endParaRPr lang="en-US" sz="2000" dirty="0" smtClean="0">
              <a:solidFill>
                <a:schemeClr val="bg1"/>
              </a:solidFill>
            </a:endParaRPr>
          </a:p>
          <a:p>
            <a:pPr marL="514350" lvl="0" indent="-514350">
              <a:buFont typeface="+mj-lt"/>
              <a:buAutoNum type="romanUcPeriod"/>
            </a:pPr>
            <a:endParaRPr lang="en-US" sz="2000" dirty="0" smtClean="0">
              <a:solidFill>
                <a:schemeClr val="bg1"/>
              </a:solidFill>
            </a:endParaRPr>
          </a:p>
          <a:p>
            <a:pPr>
              <a:buNone/>
            </a:pPr>
            <a:r>
              <a:rPr lang="en-US" sz="2400" b="1" dirty="0" smtClean="0">
                <a:solidFill>
                  <a:schemeClr val="bg1"/>
                </a:solidFill>
              </a:rPr>
              <a:t>2. </a:t>
            </a:r>
            <a:r>
              <a:rPr lang="en-US" sz="2400" b="1" dirty="0">
                <a:solidFill>
                  <a:schemeClr val="bg1"/>
                </a:solidFill>
              </a:rPr>
              <a:t>	Industry Responsibilities</a:t>
            </a:r>
            <a:r>
              <a:rPr lang="si-LK" sz="2400" b="1" dirty="0">
                <a:solidFill>
                  <a:schemeClr val="bg1"/>
                </a:solidFill>
              </a:rPr>
              <a:t> </a:t>
            </a:r>
            <a:r>
              <a:rPr lang="en-US" sz="2400" b="1" dirty="0">
                <a:solidFill>
                  <a:schemeClr val="bg1"/>
                </a:solidFill>
              </a:rPr>
              <a:t>and Implementation mechanism </a:t>
            </a:r>
            <a:endParaRPr lang="en-US" sz="2400" dirty="0">
              <a:solidFill>
                <a:schemeClr val="bg1"/>
              </a:solidFill>
            </a:endParaRPr>
          </a:p>
          <a:p>
            <a:pPr>
              <a:buNone/>
            </a:pPr>
            <a:r>
              <a:rPr lang="en-US" sz="800" dirty="0">
                <a:solidFill>
                  <a:schemeClr val="bg1"/>
                </a:solidFill>
              </a:rPr>
              <a:t> </a:t>
            </a:r>
            <a:endParaRPr lang="en-US" sz="1200" dirty="0">
              <a:solidFill>
                <a:schemeClr val="bg1"/>
              </a:solidFill>
            </a:endParaRPr>
          </a:p>
          <a:p>
            <a:pPr marL="0" indent="0" algn="just">
              <a:buNone/>
            </a:pPr>
            <a:r>
              <a:rPr lang="en-US" sz="2000" dirty="0">
                <a:solidFill>
                  <a:schemeClr val="bg1"/>
                </a:solidFill>
              </a:rPr>
              <a:t>Complementing Government responsibilities in the National Construction Policy, the private sector of the industry should see themselves as having responsibility in a number of critical areas, associated with strengthening the industry in cohesiveness, management and performance. </a:t>
            </a:r>
          </a:p>
          <a:p>
            <a:pPr lvl="0"/>
            <a:endParaRPr lang="en-US" sz="2000" dirty="0">
              <a:solidFill>
                <a:schemeClr val="bg1"/>
              </a:solidFill>
            </a:endParaRPr>
          </a:p>
          <a:p>
            <a:endParaRPr lang="en-US" sz="2000"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685800"/>
          </a:xfrm>
          <a:noFill/>
          <a:ln>
            <a:noFill/>
          </a:ln>
        </p:spPr>
        <p:style>
          <a:lnRef idx="2">
            <a:schemeClr val="accent2"/>
          </a:lnRef>
          <a:fillRef idx="1">
            <a:schemeClr val="lt1"/>
          </a:fillRef>
          <a:effectRef idx="0">
            <a:schemeClr val="accent2"/>
          </a:effectRef>
          <a:fontRef idx="minor">
            <a:schemeClr val="dk1"/>
          </a:fontRef>
        </p:style>
        <p:txBody>
          <a:bodyPr>
            <a:noAutofit/>
          </a:bodyPr>
          <a:lstStyle/>
          <a:p>
            <a:pPr algn="ctr"/>
            <a:r>
              <a:rPr lang="en-US" b="1" dirty="0" smtClean="0">
                <a:solidFill>
                  <a:schemeClr val="accent4"/>
                </a:solidFill>
                <a:latin typeface="Times New Roman" pitchFamily="18" charset="0"/>
                <a:cs typeface="Times New Roman" pitchFamily="18" charset="0"/>
              </a:rPr>
              <a:t>	</a:t>
            </a:r>
            <a:r>
              <a:rPr lang="en-US" dirty="0" smtClean="0">
                <a:solidFill>
                  <a:schemeClr val="tx1"/>
                </a:solidFill>
                <a:latin typeface="Book Antiqua" pitchFamily="18" charset="0"/>
              </a:rPr>
              <a:t/>
            </a:r>
            <a:br>
              <a:rPr lang="en-US" dirty="0" smtClean="0">
                <a:solidFill>
                  <a:schemeClr val="tx1"/>
                </a:solidFill>
                <a:latin typeface="Book Antiqua" pitchFamily="18" charset="0"/>
              </a:rPr>
            </a:br>
            <a:endParaRPr lang="en-US" sz="1600" b="1" dirty="0">
              <a:solidFill>
                <a:srgbClr val="FF0000"/>
              </a:solidFill>
              <a:latin typeface="Times New Roman" pitchFamily="18" charset="0"/>
              <a:cs typeface="Times New Roman" pitchFamily="18" charset="0"/>
            </a:endParaRPr>
          </a:p>
        </p:txBody>
      </p:sp>
      <p:graphicFrame>
        <p:nvGraphicFramePr>
          <p:cNvPr id="4" name="Content Placeholder 3"/>
          <p:cNvGraphicFramePr>
            <a:graphicFrameLocks noGrp="1"/>
          </p:cNvGraphicFramePr>
          <p:nvPr>
            <p:ph type="pic" idx="1"/>
          </p:nvPr>
        </p:nvGraphicFramePr>
        <p:xfrm>
          <a:off x="304800" y="1219200"/>
          <a:ext cx="8458200" cy="43434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5"/>
          <p:cNvSpPr>
            <a:spLocks noGrp="1"/>
          </p:cNvSpPr>
          <p:nvPr>
            <p:ph type="body" sz="half" idx="2"/>
          </p:nvPr>
        </p:nvSpPr>
        <p:spPr>
          <a:xfrm>
            <a:off x="533400" y="5410200"/>
            <a:ext cx="8001000" cy="1066800"/>
          </a:xfrm>
          <a:noFill/>
          <a:ln>
            <a:noFill/>
          </a:ln>
        </p:spPr>
        <p:style>
          <a:lnRef idx="2">
            <a:schemeClr val="accent2"/>
          </a:lnRef>
          <a:fillRef idx="1001">
            <a:schemeClr val="lt1"/>
          </a:fillRef>
          <a:effectRef idx="0">
            <a:schemeClr val="accent2"/>
          </a:effectRef>
          <a:fontRef idx="minor">
            <a:schemeClr val="dk1"/>
          </a:fontRef>
        </p:style>
        <p:txBody>
          <a:bodyPr>
            <a:noAutofit/>
          </a:bodyPr>
          <a:lstStyle/>
          <a:p>
            <a:endParaRPr lang="en-US" sz="1400" b="1" dirty="0" smtClean="0">
              <a:solidFill>
                <a:schemeClr val="tx1"/>
              </a:solidFill>
              <a:latin typeface="Book Antiqua" pitchFamily="18" charset="0"/>
            </a:endParaRPr>
          </a:p>
          <a:p>
            <a:pPr algn="just"/>
            <a:r>
              <a:rPr lang="en-US" sz="1800" b="1" dirty="0" smtClean="0">
                <a:solidFill>
                  <a:srgbClr val="7030A0"/>
                </a:solidFill>
                <a:latin typeface="Book Antiqua" pitchFamily="18" charset="0"/>
              </a:rPr>
              <a:t>Construction Sector has recorded an  impressive  growth rate continuously  after the year 2010 due to the  eradication of three decade long  conflict.</a:t>
            </a:r>
          </a:p>
          <a:p>
            <a:pPr marL="342900" indent="-342900"/>
            <a:endParaRPr lang="en-US" sz="1400" b="1" dirty="0" smtClean="0">
              <a:solidFill>
                <a:schemeClr val="tx1"/>
              </a:solidFill>
              <a:latin typeface="Book Antiqua" pitchFamily="18" charset="0"/>
            </a:endParaRPr>
          </a:p>
          <a:p>
            <a:pPr marL="342900" indent="-342900"/>
            <a:endParaRPr lang="en-US" sz="1400" b="1" dirty="0">
              <a:solidFill>
                <a:schemeClr val="tx1"/>
              </a:solidFill>
              <a:latin typeface="Book Antiqua" pitchFamily="18" charset="0"/>
            </a:endParaRPr>
          </a:p>
        </p:txBody>
      </p:sp>
      <p:sp>
        <p:nvSpPr>
          <p:cNvPr id="5" name="Rectangle 4"/>
          <p:cNvSpPr/>
          <p:nvPr/>
        </p:nvSpPr>
        <p:spPr>
          <a:xfrm>
            <a:off x="7543800" y="6477000"/>
            <a:ext cx="1600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ln>
                  <a:solidFill>
                    <a:schemeClr val="tx1"/>
                  </a:solidFill>
                </a:ln>
                <a:solidFill>
                  <a:schemeClr val="tx1"/>
                </a:solidFill>
              </a:rPr>
              <a:t>Source – Department of Census &amp; Statistics </a:t>
            </a:r>
            <a:endParaRPr lang="en-US" sz="1000" dirty="0">
              <a:ln>
                <a:solidFill>
                  <a:schemeClr val="tx1"/>
                </a:solidFill>
              </a:ln>
              <a:solidFill>
                <a:schemeClr val="tx1"/>
              </a:solidFill>
            </a:endParaRPr>
          </a:p>
        </p:txBody>
      </p:sp>
      <p:sp>
        <p:nvSpPr>
          <p:cNvPr id="12" name="Oval 11"/>
          <p:cNvSpPr/>
          <p:nvPr/>
        </p:nvSpPr>
        <p:spPr>
          <a:xfrm>
            <a:off x="6324600" y="1676400"/>
            <a:ext cx="2286000" cy="3048000"/>
          </a:xfrm>
          <a:prstGeom prst="ellipse">
            <a:avLst/>
          </a:prstGeom>
          <a:solidFill>
            <a:schemeClr val="accent1">
              <a:alpha val="19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0"/>
            <a:ext cx="9144000" cy="533400"/>
          </a:xfrm>
          <a:prstGeom prst="rect">
            <a:avLst/>
          </a:prstGeom>
          <a:solidFill>
            <a:schemeClr val="tx1"/>
          </a:solidFill>
        </p:spPr>
        <p:txBody>
          <a:bodyPr wrap="square" rtlCol="0">
            <a:noAutofit/>
          </a:bodyPr>
          <a:lstStyle/>
          <a:p>
            <a:r>
              <a:rPr lang="en-US" sz="2000" b="1" dirty="0" smtClean="0">
                <a:solidFill>
                  <a:srgbClr val="FFFF00"/>
                </a:solidFill>
                <a:latin typeface="+mj-lt"/>
                <a:cs typeface="Times New Roman" pitchFamily="18" charset="0"/>
              </a:rPr>
              <a:t>GROWTH RATE  OF CONSTRUCTION INDUSTRY AT CONSTANT PRICES</a:t>
            </a:r>
          </a:p>
        </p:txBody>
      </p:sp>
      <p:pic>
        <p:nvPicPr>
          <p:cNvPr id="9" name="Picture 8" descr="paper_ad_logo copy.jpg"/>
          <p:cNvPicPr>
            <a:picLocks noChangeAspect="1"/>
          </p:cNvPicPr>
          <p:nvPr/>
        </p:nvPicPr>
        <p:blipFill>
          <a:blip r:embed="rId3" cstate="print">
            <a:lum contrast="-40000"/>
          </a:blip>
          <a:stretch>
            <a:fillRect/>
          </a:stretch>
        </p:blipFill>
        <p:spPr>
          <a:xfrm>
            <a:off x="8229600" y="0"/>
            <a:ext cx="914400" cy="48768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0"/>
            <a:ext cx="8229600" cy="4525963"/>
          </a:xfrm>
        </p:spPr>
        <p:txBody>
          <a:bodyPr>
            <a:normAutofit fontScale="62500" lnSpcReduction="20000"/>
          </a:bodyPr>
          <a:lstStyle/>
          <a:p>
            <a:pPr marL="1379538" indent="-1379538">
              <a:buNone/>
              <a:tabLst>
                <a:tab pos="1035050" algn="l"/>
              </a:tabLst>
            </a:pPr>
            <a:r>
              <a:rPr lang="en-US" b="1" dirty="0">
                <a:solidFill>
                  <a:srgbClr val="FFFF00"/>
                </a:solidFill>
              </a:rPr>
              <a:t>NPC </a:t>
            </a:r>
            <a:r>
              <a:rPr lang="en-US" b="1" dirty="0" smtClean="0">
                <a:solidFill>
                  <a:srgbClr val="FFFF00"/>
                </a:solidFill>
              </a:rPr>
              <a:t> 14 </a:t>
            </a:r>
            <a:r>
              <a:rPr lang="en-US" b="1" dirty="0">
                <a:solidFill>
                  <a:srgbClr val="FFFF00"/>
                </a:solidFill>
              </a:rPr>
              <a:t>	</a:t>
            </a:r>
            <a:r>
              <a:rPr lang="en-US" b="1" dirty="0" smtClean="0">
                <a:solidFill>
                  <a:srgbClr val="FFFF00"/>
                </a:solidFill>
              </a:rPr>
              <a:t>-	Encourage </a:t>
            </a:r>
            <a:r>
              <a:rPr lang="en-US" b="1" dirty="0">
                <a:solidFill>
                  <a:srgbClr val="FFFF00"/>
                </a:solidFill>
              </a:rPr>
              <a:t>private sector participation in policy development </a:t>
            </a:r>
            <a:endParaRPr lang="en-US" dirty="0">
              <a:solidFill>
                <a:srgbClr val="FFFF00"/>
              </a:solidFill>
            </a:endParaRPr>
          </a:p>
          <a:p>
            <a:pPr>
              <a:buNone/>
            </a:pPr>
            <a:r>
              <a:rPr lang="en-US" b="1" dirty="0">
                <a:solidFill>
                  <a:schemeClr val="bg1"/>
                </a:solidFill>
              </a:rPr>
              <a:t>	</a:t>
            </a:r>
            <a:endParaRPr lang="en-US" dirty="0">
              <a:solidFill>
                <a:schemeClr val="bg1"/>
              </a:solidFill>
            </a:endParaRPr>
          </a:p>
          <a:p>
            <a:pPr>
              <a:buNone/>
            </a:pPr>
            <a:r>
              <a:rPr lang="en-US" b="1" u="sng" dirty="0">
                <a:solidFill>
                  <a:schemeClr val="bg1"/>
                </a:solidFill>
              </a:rPr>
              <a:t>Implementation Mechanism:</a:t>
            </a:r>
            <a:endParaRPr lang="en-US" u="sng" dirty="0">
              <a:solidFill>
                <a:schemeClr val="bg1"/>
              </a:solidFill>
            </a:endParaRPr>
          </a:p>
          <a:p>
            <a:pPr>
              <a:buNone/>
            </a:pPr>
            <a:r>
              <a:rPr lang="en-US" dirty="0">
                <a:solidFill>
                  <a:schemeClr val="bg1"/>
                </a:solidFill>
              </a:rPr>
              <a:t> </a:t>
            </a:r>
          </a:p>
          <a:p>
            <a:pPr marL="571500" lvl="0" indent="-571500" algn="just">
              <a:lnSpc>
                <a:spcPct val="120000"/>
              </a:lnSpc>
              <a:buFont typeface="+mj-lt"/>
              <a:buAutoNum type="romanUcPeriod"/>
            </a:pPr>
            <a:r>
              <a:rPr lang="en-US" dirty="0">
                <a:solidFill>
                  <a:schemeClr val="bg1"/>
                </a:solidFill>
              </a:rPr>
              <a:t>Private sector will be encouraged to actively participate and contribute by recommendations, to the mechanisms established by Government for consultations on policy matters. </a:t>
            </a:r>
            <a:endParaRPr lang="en-US" dirty="0" smtClean="0">
              <a:solidFill>
                <a:schemeClr val="bg1"/>
              </a:solidFill>
            </a:endParaRPr>
          </a:p>
          <a:p>
            <a:pPr marL="571500" lvl="0" indent="-571500" algn="just">
              <a:lnSpc>
                <a:spcPct val="120000"/>
              </a:lnSpc>
              <a:buFont typeface="+mj-lt"/>
              <a:buAutoNum type="romanUcPeriod"/>
            </a:pPr>
            <a:endParaRPr lang="en-US" dirty="0">
              <a:solidFill>
                <a:schemeClr val="bg1"/>
              </a:solidFill>
            </a:endParaRPr>
          </a:p>
          <a:p>
            <a:pPr marL="571500" lvl="0" indent="-571500" algn="just">
              <a:lnSpc>
                <a:spcPct val="120000"/>
              </a:lnSpc>
              <a:buFont typeface="+mj-lt"/>
              <a:buAutoNum type="romanUcPeriod"/>
            </a:pPr>
            <a:r>
              <a:rPr lang="en-US" dirty="0">
                <a:solidFill>
                  <a:schemeClr val="bg1"/>
                </a:solidFill>
              </a:rPr>
              <a:t>Construction Industry Development Authority will set up consultation mechanisms with industry to seek recommendations on policy development, and advice on issues relating to any existing or proposed legislation, which impacts on the industry and ensure their compliance. </a:t>
            </a:r>
          </a:p>
          <a:p>
            <a:endParaRPr lang="en-US" dirty="0">
              <a:solidFill>
                <a:schemeClr val="bg1"/>
              </a:solidFill>
            </a:endParaRPr>
          </a:p>
        </p:txBody>
      </p:sp>
      <p:sp>
        <p:nvSpPr>
          <p:cNvPr id="2" name="TextBox 1"/>
          <p:cNvSpPr txBox="1"/>
          <p:nvPr/>
        </p:nvSpPr>
        <p:spPr>
          <a:xfrm>
            <a:off x="304800" y="5715000"/>
            <a:ext cx="5867400" cy="646331"/>
          </a:xfrm>
          <a:prstGeom prst="rect">
            <a:avLst/>
          </a:prstGeom>
          <a:noFill/>
        </p:spPr>
        <p:txBody>
          <a:bodyPr wrap="square" rtlCol="0">
            <a:spAutoFit/>
          </a:bodyPr>
          <a:lstStyle/>
          <a:p>
            <a:r>
              <a:rPr lang="en-GB" dirty="0" smtClean="0">
                <a:solidFill>
                  <a:schemeClr val="bg1"/>
                </a:solidFill>
              </a:rPr>
              <a:t>Encourage interactive decision making process making it more participatory and transparent </a:t>
            </a:r>
            <a:endParaRPr lang="en-GB" dirty="0">
              <a:solidFill>
                <a:schemeClr val="bg1"/>
              </a:solidFill>
            </a:endParaRPr>
          </a:p>
        </p:txBody>
      </p:sp>
      <p:cxnSp>
        <p:nvCxnSpPr>
          <p:cNvPr id="4" name="Straight Connector 3"/>
          <p:cNvCxnSpPr/>
          <p:nvPr/>
        </p:nvCxnSpPr>
        <p:spPr>
          <a:xfrm>
            <a:off x="228600" y="5486400"/>
            <a:ext cx="30480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85800"/>
            <a:ext cx="8153400" cy="4525963"/>
          </a:xfrm>
        </p:spPr>
        <p:txBody>
          <a:bodyPr>
            <a:normAutofit/>
          </a:bodyPr>
          <a:lstStyle/>
          <a:p>
            <a:pPr marL="1379538" indent="-1379538">
              <a:buNone/>
              <a:tabLst>
                <a:tab pos="914400" algn="l"/>
              </a:tabLst>
            </a:pPr>
            <a:r>
              <a:rPr lang="en-US" sz="2000" dirty="0">
                <a:solidFill>
                  <a:srgbClr val="FFFF00"/>
                </a:solidFill>
              </a:rPr>
              <a:t> </a:t>
            </a:r>
            <a:r>
              <a:rPr lang="en-US" sz="2000" b="1" dirty="0">
                <a:solidFill>
                  <a:srgbClr val="FFFF00"/>
                </a:solidFill>
              </a:rPr>
              <a:t>NPC </a:t>
            </a:r>
            <a:r>
              <a:rPr lang="en-US" sz="2000" b="1" dirty="0" smtClean="0">
                <a:solidFill>
                  <a:srgbClr val="FFFF00"/>
                </a:solidFill>
              </a:rPr>
              <a:t>15	-	Encourage </a:t>
            </a:r>
            <a:r>
              <a:rPr lang="en-US" sz="2000" b="1" dirty="0">
                <a:solidFill>
                  <a:srgbClr val="FFFF00"/>
                </a:solidFill>
              </a:rPr>
              <a:t>effective management of construction projects by the </a:t>
            </a:r>
            <a:r>
              <a:rPr lang="en-US" sz="2000" b="1" dirty="0" smtClean="0">
                <a:solidFill>
                  <a:srgbClr val="FFFF00"/>
                </a:solidFill>
              </a:rPr>
              <a:t>industry</a:t>
            </a:r>
          </a:p>
          <a:p>
            <a:pPr marL="1379538" indent="-1379538">
              <a:buNone/>
              <a:tabLst>
                <a:tab pos="914400" algn="l"/>
              </a:tabLst>
            </a:pPr>
            <a:endParaRPr lang="en-US" sz="2000" dirty="0">
              <a:solidFill>
                <a:schemeClr val="bg1"/>
              </a:solidFill>
            </a:endParaRPr>
          </a:p>
          <a:p>
            <a:pPr>
              <a:buNone/>
            </a:pPr>
            <a:r>
              <a:rPr lang="en-US" sz="2000" b="1" u="sng" dirty="0">
                <a:solidFill>
                  <a:schemeClr val="bg1"/>
                </a:solidFill>
              </a:rPr>
              <a:t>Implementation Mechanism:</a:t>
            </a:r>
            <a:endParaRPr lang="en-US" sz="2000" u="sng" dirty="0">
              <a:solidFill>
                <a:schemeClr val="bg1"/>
              </a:solidFill>
            </a:endParaRPr>
          </a:p>
          <a:p>
            <a:pPr>
              <a:buNone/>
            </a:pPr>
            <a:r>
              <a:rPr lang="en-US" sz="2000" i="1" dirty="0">
                <a:solidFill>
                  <a:schemeClr val="bg1"/>
                </a:solidFill>
              </a:rPr>
              <a:t> </a:t>
            </a:r>
            <a:endParaRPr lang="en-US" sz="2000" dirty="0">
              <a:solidFill>
                <a:schemeClr val="bg1"/>
              </a:solidFill>
            </a:endParaRPr>
          </a:p>
          <a:p>
            <a:pPr marL="0" indent="0" algn="just">
              <a:buNone/>
            </a:pPr>
            <a:r>
              <a:rPr lang="en-US" sz="2000" dirty="0">
                <a:solidFill>
                  <a:schemeClr val="bg1"/>
                </a:solidFill>
              </a:rPr>
              <a:t>Construction Industry Development Authority will encourage all stakeholders to adopt appropriate universally accepted project management practices to achieve efficiency, quality and timely delivery of construction output.</a:t>
            </a:r>
          </a:p>
          <a:p>
            <a:endParaRPr lang="en-US" sz="2000" dirty="0">
              <a:solidFill>
                <a:schemeClr val="bg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4525963"/>
          </a:xfrm>
        </p:spPr>
        <p:txBody>
          <a:bodyPr>
            <a:noAutofit/>
          </a:bodyPr>
          <a:lstStyle/>
          <a:p>
            <a:pPr marL="1379538" indent="-1379538">
              <a:buNone/>
              <a:tabLst>
                <a:tab pos="974725" algn="l"/>
              </a:tabLst>
            </a:pPr>
            <a:r>
              <a:rPr lang="en-US" sz="2000" b="1" dirty="0">
                <a:solidFill>
                  <a:srgbClr val="FFFF00"/>
                </a:solidFill>
              </a:rPr>
              <a:t>NPC </a:t>
            </a:r>
            <a:r>
              <a:rPr lang="en-US" sz="2000" b="1" dirty="0" smtClean="0">
                <a:solidFill>
                  <a:srgbClr val="FFFF00"/>
                </a:solidFill>
              </a:rPr>
              <a:t> 16	- 	Establish </a:t>
            </a:r>
            <a:r>
              <a:rPr lang="en-US" sz="2000" b="1" dirty="0">
                <a:solidFill>
                  <a:srgbClr val="FFFF00"/>
                </a:solidFill>
              </a:rPr>
              <a:t>Codes of Conduct among partners of the industry</a:t>
            </a:r>
            <a:endParaRPr lang="en-US" sz="2000" dirty="0">
              <a:solidFill>
                <a:srgbClr val="FFFF00"/>
              </a:solidFill>
            </a:endParaRPr>
          </a:p>
          <a:p>
            <a:pPr>
              <a:buNone/>
            </a:pPr>
            <a:r>
              <a:rPr lang="en-US" sz="2000" dirty="0">
                <a:solidFill>
                  <a:schemeClr val="bg1"/>
                </a:solidFill>
              </a:rPr>
              <a:t>	</a:t>
            </a:r>
          </a:p>
          <a:p>
            <a:pPr>
              <a:buNone/>
            </a:pPr>
            <a:r>
              <a:rPr lang="en-US" sz="2000" b="1" u="sng" dirty="0">
                <a:solidFill>
                  <a:schemeClr val="bg1"/>
                </a:solidFill>
              </a:rPr>
              <a:t>Implementation Mechanism:</a:t>
            </a:r>
            <a:endParaRPr lang="en-US" sz="2000" u="sng" dirty="0">
              <a:solidFill>
                <a:schemeClr val="bg1"/>
              </a:solidFill>
            </a:endParaRPr>
          </a:p>
          <a:p>
            <a:pPr>
              <a:buNone/>
            </a:pPr>
            <a:r>
              <a:rPr lang="en-US" sz="2000" dirty="0">
                <a:solidFill>
                  <a:schemeClr val="bg1"/>
                </a:solidFill>
              </a:rPr>
              <a:t> </a:t>
            </a:r>
          </a:p>
          <a:p>
            <a:pPr marL="571500" lvl="0" indent="-571500" algn="just">
              <a:buFont typeface="+mj-lt"/>
              <a:buAutoNum type="romanUcPeriod"/>
            </a:pPr>
            <a:r>
              <a:rPr lang="en-US" sz="2000" dirty="0">
                <a:solidFill>
                  <a:schemeClr val="bg1"/>
                </a:solidFill>
              </a:rPr>
              <a:t>Construction Industry Development Authority will coordinate with contractors, consultants, project managers and developers to ensure to draw up and follow codes of conduct and acceptable practices for their groupings through their respective professional bodies </a:t>
            </a:r>
            <a:endParaRPr lang="en-US" sz="2000" dirty="0" smtClean="0">
              <a:solidFill>
                <a:schemeClr val="bg1"/>
              </a:solidFill>
            </a:endParaRPr>
          </a:p>
          <a:p>
            <a:pPr marL="571500" lvl="0" indent="-571500" algn="just">
              <a:buFont typeface="+mj-lt"/>
              <a:buAutoNum type="romanUcPeriod"/>
            </a:pPr>
            <a:endParaRPr lang="en-US" sz="2000" dirty="0">
              <a:solidFill>
                <a:schemeClr val="bg1"/>
              </a:solidFill>
            </a:endParaRPr>
          </a:p>
          <a:p>
            <a:pPr marL="571500" lvl="0" indent="-571500" algn="just">
              <a:buFont typeface="+mj-lt"/>
              <a:buAutoNum type="romanUcPeriod"/>
            </a:pPr>
            <a:r>
              <a:rPr lang="en-US" sz="2000" dirty="0" smtClean="0">
                <a:solidFill>
                  <a:schemeClr val="bg1"/>
                </a:solidFill>
              </a:rPr>
              <a:t>Craftsmen </a:t>
            </a:r>
            <a:r>
              <a:rPr lang="en-US" sz="2000" dirty="0">
                <a:solidFill>
                  <a:schemeClr val="bg1"/>
                </a:solidFill>
              </a:rPr>
              <a:t>will be encouraged to form trade guilds to enable consultation on trade related matters and set up codes of conduct among respective tradesmen in collaboration with Construction Industry Development Authority. </a:t>
            </a:r>
          </a:p>
          <a:p>
            <a:pPr marL="571500" indent="-571500" algn="just">
              <a:buFont typeface="+mj-lt"/>
              <a:buAutoNum type="romanUcPeriod"/>
            </a:pPr>
            <a:endParaRPr lang="en-US" sz="2000" dirty="0">
              <a:solidFill>
                <a:schemeClr val="bg1"/>
              </a:solidFill>
            </a:endParaRPr>
          </a:p>
          <a:p>
            <a:pPr marL="571500" lvl="0" indent="-571500" algn="just">
              <a:buFont typeface="+mj-lt"/>
              <a:buAutoNum type="romanUcPeriod"/>
            </a:pPr>
            <a:r>
              <a:rPr lang="en-US" sz="2000" dirty="0">
                <a:solidFill>
                  <a:schemeClr val="bg1"/>
                </a:solidFill>
              </a:rPr>
              <a:t>The industry players will thus develop an industry-wide code of conduct spelling out industry standards with regard to the working relationships among them.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04800"/>
            <a:ext cx="8229600" cy="4525963"/>
          </a:xfrm>
        </p:spPr>
        <p:txBody>
          <a:bodyPr>
            <a:noAutofit/>
          </a:bodyPr>
          <a:lstStyle/>
          <a:p>
            <a:pPr marL="1379538" indent="-1379538">
              <a:lnSpc>
                <a:spcPct val="120000"/>
              </a:lnSpc>
              <a:buNone/>
              <a:tabLst>
                <a:tab pos="1035050" algn="l"/>
              </a:tabLst>
            </a:pPr>
            <a:r>
              <a:rPr lang="en-US" sz="2000" b="1" dirty="0">
                <a:solidFill>
                  <a:srgbClr val="FFFF00"/>
                </a:solidFill>
              </a:rPr>
              <a:t>NPC  </a:t>
            </a:r>
            <a:r>
              <a:rPr lang="en-US" sz="2000" b="1" dirty="0" smtClean="0">
                <a:solidFill>
                  <a:srgbClr val="FFFF00"/>
                </a:solidFill>
              </a:rPr>
              <a:t> 17 	-	Encourage </a:t>
            </a:r>
            <a:r>
              <a:rPr lang="en-US" sz="2000" b="1" dirty="0">
                <a:solidFill>
                  <a:srgbClr val="FFFF00"/>
                </a:solidFill>
              </a:rPr>
              <a:t>Human Resource Development in the Construction Industry </a:t>
            </a:r>
            <a:endParaRPr lang="en-US" sz="2000" b="1" dirty="0" smtClean="0">
              <a:solidFill>
                <a:srgbClr val="FFFF00"/>
              </a:solidFill>
            </a:endParaRPr>
          </a:p>
          <a:p>
            <a:pPr marL="1379538" indent="-1379538">
              <a:lnSpc>
                <a:spcPct val="120000"/>
              </a:lnSpc>
              <a:buNone/>
              <a:tabLst>
                <a:tab pos="1035050" algn="l"/>
              </a:tabLst>
            </a:pPr>
            <a:endParaRPr lang="en-US" sz="2000" b="1" dirty="0" smtClean="0">
              <a:solidFill>
                <a:schemeClr val="bg1"/>
              </a:solidFill>
            </a:endParaRPr>
          </a:p>
          <a:p>
            <a:pPr>
              <a:lnSpc>
                <a:spcPct val="120000"/>
              </a:lnSpc>
              <a:buNone/>
            </a:pPr>
            <a:r>
              <a:rPr lang="en-US" sz="2000" b="1" u="sng" dirty="0" smtClean="0">
                <a:solidFill>
                  <a:schemeClr val="bg1"/>
                </a:solidFill>
              </a:rPr>
              <a:t>Implementation </a:t>
            </a:r>
            <a:r>
              <a:rPr lang="en-US" sz="2000" b="1" u="sng" dirty="0">
                <a:solidFill>
                  <a:schemeClr val="bg1"/>
                </a:solidFill>
              </a:rPr>
              <a:t>Mechanism</a:t>
            </a:r>
            <a:r>
              <a:rPr lang="en-US" sz="2000" b="1" u="sng" dirty="0" smtClean="0">
                <a:solidFill>
                  <a:schemeClr val="bg1"/>
                </a:solidFill>
              </a:rPr>
              <a:t>:</a:t>
            </a:r>
          </a:p>
          <a:p>
            <a:pPr>
              <a:lnSpc>
                <a:spcPct val="120000"/>
              </a:lnSpc>
              <a:buNone/>
            </a:pPr>
            <a:endParaRPr lang="en-US" sz="2000" dirty="0">
              <a:solidFill>
                <a:schemeClr val="bg1"/>
              </a:solidFill>
            </a:endParaRPr>
          </a:p>
          <a:p>
            <a:pPr marL="514350" indent="-514350" algn="just">
              <a:buFont typeface="+mj-lt"/>
              <a:buAutoNum type="romanUcPeriod"/>
            </a:pPr>
            <a:r>
              <a:rPr lang="en-US" sz="2000" dirty="0">
                <a:solidFill>
                  <a:schemeClr val="bg1"/>
                </a:solidFill>
              </a:rPr>
              <a:t> </a:t>
            </a:r>
            <a:r>
              <a:rPr lang="en-US" sz="2000" dirty="0" smtClean="0">
                <a:solidFill>
                  <a:schemeClr val="bg1"/>
                </a:solidFill>
              </a:rPr>
              <a:t>Construction </a:t>
            </a:r>
            <a:r>
              <a:rPr lang="en-US" sz="2000" dirty="0">
                <a:solidFill>
                  <a:schemeClr val="bg1"/>
                </a:solidFill>
              </a:rPr>
              <a:t>Industry Development Authority will encourage domestic industry to support the objective of human resource development through appropriate partnering arrangements with Government for expanding the pool of skilled workers</a:t>
            </a:r>
            <a:r>
              <a:rPr lang="en-US" sz="2000" dirty="0" smtClean="0">
                <a:solidFill>
                  <a:schemeClr val="bg1"/>
                </a:solidFill>
              </a:rPr>
              <a:t>.</a:t>
            </a:r>
          </a:p>
          <a:p>
            <a:pPr marL="571500" lvl="0" indent="-571500" algn="just">
              <a:buFont typeface="+mj-lt"/>
              <a:buAutoNum type="romanUcPeriod"/>
            </a:pPr>
            <a:endParaRPr lang="en-US" sz="2000" dirty="0">
              <a:solidFill>
                <a:schemeClr val="bg1"/>
              </a:solidFill>
            </a:endParaRPr>
          </a:p>
          <a:p>
            <a:pPr marL="571500" lvl="0" indent="-571500" algn="just">
              <a:buFont typeface="+mj-lt"/>
              <a:buAutoNum type="romanUcPeriod"/>
            </a:pPr>
            <a:r>
              <a:rPr lang="en-US" sz="2000" dirty="0">
                <a:solidFill>
                  <a:schemeClr val="bg1"/>
                </a:solidFill>
              </a:rPr>
              <a:t>Promote Industry to offer structured entry-level training such as apprenticeships for craft level </a:t>
            </a:r>
            <a:endParaRPr lang="en-US" sz="2000" dirty="0" smtClean="0">
              <a:solidFill>
                <a:schemeClr val="bg1"/>
              </a:solidFill>
            </a:endParaRPr>
          </a:p>
          <a:p>
            <a:pPr marL="571500" lvl="0" indent="-571500" algn="just">
              <a:buFont typeface="+mj-lt"/>
              <a:buAutoNum type="romanUcPeriod"/>
            </a:pPr>
            <a:endParaRPr lang="en-US" sz="2000" dirty="0">
              <a:solidFill>
                <a:schemeClr val="bg1"/>
              </a:solidFill>
            </a:endParaRPr>
          </a:p>
          <a:p>
            <a:pPr marL="571500" lvl="0" indent="-571500" algn="just">
              <a:buFont typeface="+mj-lt"/>
              <a:buAutoNum type="romanUcPeriod"/>
            </a:pPr>
            <a:r>
              <a:rPr lang="en-US" sz="2000" dirty="0">
                <a:solidFill>
                  <a:schemeClr val="bg1"/>
                </a:solidFill>
              </a:rPr>
              <a:t>Promote Industry to make available, on-the-job training with or without a payment, to the skilled and semi-skilled trainee craftsmen.  </a:t>
            </a:r>
          </a:p>
          <a:p>
            <a:endParaRPr lang="en-US" sz="2000" dirty="0">
              <a:solidFill>
                <a:schemeClr val="bg1"/>
              </a:solidFill>
            </a:endParaRPr>
          </a:p>
        </p:txBody>
      </p:sp>
      <p:sp>
        <p:nvSpPr>
          <p:cNvPr id="4" name="TextBox 3"/>
          <p:cNvSpPr txBox="1"/>
          <p:nvPr/>
        </p:nvSpPr>
        <p:spPr>
          <a:xfrm>
            <a:off x="533400" y="5943600"/>
            <a:ext cx="8229600" cy="646331"/>
          </a:xfrm>
          <a:prstGeom prst="rect">
            <a:avLst/>
          </a:prstGeom>
          <a:noFill/>
        </p:spPr>
        <p:txBody>
          <a:bodyPr wrap="square" rtlCol="0">
            <a:spAutoFit/>
          </a:bodyPr>
          <a:lstStyle/>
          <a:p>
            <a:r>
              <a:rPr lang="en-GB" dirty="0" smtClean="0">
                <a:solidFill>
                  <a:schemeClr val="bg1"/>
                </a:solidFill>
              </a:rPr>
              <a:t>Get the private sector participation for the providing of vocational training augmenting the allocation made by the Govt. for the Vocational Training</a:t>
            </a:r>
            <a:endParaRPr lang="en-GB" dirty="0">
              <a:solidFill>
                <a:schemeClr val="bg1"/>
              </a:solidFill>
            </a:endParaRPr>
          </a:p>
        </p:txBody>
      </p:sp>
      <p:cxnSp>
        <p:nvCxnSpPr>
          <p:cNvPr id="5" name="Straight Connector 4"/>
          <p:cNvCxnSpPr/>
          <p:nvPr/>
        </p:nvCxnSpPr>
        <p:spPr>
          <a:xfrm>
            <a:off x="609600" y="5943600"/>
            <a:ext cx="30480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85800"/>
            <a:ext cx="8229600" cy="4525963"/>
          </a:xfrm>
        </p:spPr>
        <p:txBody>
          <a:bodyPr>
            <a:noAutofit/>
          </a:bodyPr>
          <a:lstStyle/>
          <a:p>
            <a:pPr marL="1379538" indent="-1379538">
              <a:buNone/>
              <a:tabLst>
                <a:tab pos="854075" algn="l"/>
              </a:tabLst>
            </a:pPr>
            <a:r>
              <a:rPr lang="en-US" sz="2000" b="1" dirty="0">
                <a:solidFill>
                  <a:srgbClr val="FFFF00"/>
                </a:solidFill>
              </a:rPr>
              <a:t>NPC 18 </a:t>
            </a:r>
            <a:r>
              <a:rPr lang="en-US" sz="2000" b="1" dirty="0" smtClean="0">
                <a:solidFill>
                  <a:srgbClr val="FFFF00"/>
                </a:solidFill>
              </a:rPr>
              <a:t>	-	Establish </a:t>
            </a:r>
            <a:r>
              <a:rPr lang="en-US" sz="2000" b="1" dirty="0">
                <a:solidFill>
                  <a:srgbClr val="FFFF00"/>
                </a:solidFill>
              </a:rPr>
              <a:t>appropriate procurement practices in the Construction Industry</a:t>
            </a:r>
            <a:endParaRPr lang="en-US" sz="2000" dirty="0">
              <a:solidFill>
                <a:srgbClr val="FFFF00"/>
              </a:solidFill>
            </a:endParaRPr>
          </a:p>
          <a:p>
            <a:pPr>
              <a:buNone/>
            </a:pPr>
            <a:r>
              <a:rPr lang="en-US" sz="2000" b="1" dirty="0">
                <a:solidFill>
                  <a:schemeClr val="bg1"/>
                </a:solidFill>
              </a:rPr>
              <a:t> </a:t>
            </a:r>
            <a:endParaRPr lang="en-US" sz="2000" dirty="0">
              <a:solidFill>
                <a:schemeClr val="bg1"/>
              </a:solidFill>
            </a:endParaRPr>
          </a:p>
          <a:p>
            <a:pPr>
              <a:buNone/>
            </a:pPr>
            <a:r>
              <a:rPr lang="en-US" sz="2000" b="1" u="sng" dirty="0">
                <a:solidFill>
                  <a:schemeClr val="bg1"/>
                </a:solidFill>
              </a:rPr>
              <a:t>Implementation Mechanism:</a:t>
            </a:r>
            <a:endParaRPr lang="en-US" sz="2000" u="sng" dirty="0">
              <a:solidFill>
                <a:schemeClr val="bg1"/>
              </a:solidFill>
            </a:endParaRPr>
          </a:p>
          <a:p>
            <a:pPr>
              <a:buNone/>
            </a:pPr>
            <a:r>
              <a:rPr lang="en-US" sz="2000" dirty="0">
                <a:solidFill>
                  <a:schemeClr val="bg1"/>
                </a:solidFill>
              </a:rPr>
              <a:t> </a:t>
            </a:r>
          </a:p>
          <a:p>
            <a:pPr marL="571500" lvl="0" indent="-571500" algn="just">
              <a:buFont typeface="+mj-lt"/>
              <a:buAutoNum type="romanUcPeriod"/>
            </a:pPr>
            <a:r>
              <a:rPr lang="en-US" sz="2000" dirty="0">
                <a:solidFill>
                  <a:schemeClr val="bg1"/>
                </a:solidFill>
              </a:rPr>
              <a:t>Service providers will be encouraged to attain the appropriate accreditation and registration to enable them to submit tenders for government and private contracts. </a:t>
            </a:r>
            <a:endParaRPr lang="en-US" sz="2000" dirty="0" smtClean="0">
              <a:solidFill>
                <a:schemeClr val="bg1"/>
              </a:solidFill>
            </a:endParaRPr>
          </a:p>
          <a:p>
            <a:pPr marL="571500" lvl="0" indent="-571500" algn="just">
              <a:buFont typeface="+mj-lt"/>
              <a:buAutoNum type="romanUcPeriod"/>
            </a:pPr>
            <a:endParaRPr lang="en-US" sz="2000" dirty="0">
              <a:solidFill>
                <a:schemeClr val="bg1"/>
              </a:solidFill>
            </a:endParaRPr>
          </a:p>
          <a:p>
            <a:pPr marL="571500" lvl="0" indent="-571500" algn="just">
              <a:buFont typeface="+mj-lt"/>
              <a:buAutoNum type="romanUcPeriod"/>
            </a:pPr>
            <a:r>
              <a:rPr lang="en-US" sz="2000" dirty="0">
                <a:solidFill>
                  <a:schemeClr val="bg1"/>
                </a:solidFill>
              </a:rPr>
              <a:t>Industry partners will be encouraged to improve fair competition and tender </a:t>
            </a:r>
            <a:r>
              <a:rPr lang="en-US" sz="2000" dirty="0" smtClean="0">
                <a:solidFill>
                  <a:schemeClr val="bg1"/>
                </a:solidFill>
              </a:rPr>
              <a:t>practices</a:t>
            </a:r>
          </a:p>
          <a:p>
            <a:pPr marL="571500" lvl="0" indent="-571500" algn="just">
              <a:buFont typeface="+mj-lt"/>
              <a:buAutoNum type="romanUcPeriod"/>
            </a:pPr>
            <a:endParaRPr lang="en-US" sz="2000" dirty="0">
              <a:solidFill>
                <a:schemeClr val="bg1"/>
              </a:solidFill>
            </a:endParaRPr>
          </a:p>
          <a:p>
            <a:pPr marL="571500" lvl="0" indent="-571500" algn="just">
              <a:buFont typeface="+mj-lt"/>
              <a:buAutoNum type="romanUcPeriod"/>
            </a:pPr>
            <a:r>
              <a:rPr lang="en-US" sz="2000" dirty="0">
                <a:solidFill>
                  <a:schemeClr val="bg1"/>
                </a:solidFill>
              </a:rPr>
              <a:t>Industry partners will corporate with the monitoring mechanisms established for identifying defaulting companies for suitable  action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905000" y="2514600"/>
            <a:ext cx="6248400" cy="1107996"/>
          </a:xfrm>
          <a:prstGeom prst="rect">
            <a:avLst/>
          </a:prstGeom>
          <a:noFill/>
        </p:spPr>
        <p:txBody>
          <a:bodyPr wrap="square" rtlCol="0">
            <a:spAutoFit/>
          </a:bodyPr>
          <a:lstStyle/>
          <a:p>
            <a:r>
              <a:rPr lang="en-GB" sz="6600" dirty="0" smtClean="0">
                <a:solidFill>
                  <a:schemeClr val="bg1"/>
                </a:solidFill>
              </a:rPr>
              <a:t>THANK YOU </a:t>
            </a:r>
            <a:endParaRPr lang="en-GB" sz="6600" dirty="0">
              <a:solidFill>
                <a:schemeClr val="bg1"/>
              </a:solidFill>
            </a:endParaRPr>
          </a:p>
        </p:txBody>
      </p:sp>
    </p:spTree>
    <p:extLst>
      <p:ext uri="{BB962C8B-B14F-4D97-AF65-F5344CB8AC3E}">
        <p14:creationId xmlns:p14="http://schemas.microsoft.com/office/powerpoint/2010/main" xmlns="" val="32557021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36134" y="1371600"/>
            <a:ext cx="6764866" cy="4419600"/>
          </a:xfrm>
          <a:prstGeom prst="rect">
            <a:avLst/>
          </a:prstGeom>
          <a:ln>
            <a:solidFill>
              <a:schemeClr val="accent1"/>
            </a:solidFill>
          </a:ln>
        </p:spPr>
      </p:pic>
      <p:sp>
        <p:nvSpPr>
          <p:cNvPr id="5" name="TextBox 4"/>
          <p:cNvSpPr txBox="1"/>
          <p:nvPr/>
        </p:nvSpPr>
        <p:spPr>
          <a:xfrm>
            <a:off x="228600" y="0"/>
            <a:ext cx="8610600" cy="1138773"/>
          </a:xfrm>
          <a:prstGeom prst="rect">
            <a:avLst/>
          </a:prstGeom>
          <a:noFill/>
        </p:spPr>
        <p:txBody>
          <a:bodyPr wrap="square" rtlCol="0">
            <a:spAutoFit/>
          </a:bodyPr>
          <a:lstStyle/>
          <a:p>
            <a:r>
              <a:rPr lang="en-GB" sz="2800" dirty="0" smtClean="0">
                <a:solidFill>
                  <a:schemeClr val="accent1"/>
                </a:solidFill>
              </a:rPr>
              <a:t>Construction Industry Act  No. 33 of 2014 </a:t>
            </a:r>
            <a:r>
              <a:rPr lang="en-GB" sz="2000" dirty="0" smtClean="0">
                <a:solidFill>
                  <a:schemeClr val="bg1"/>
                </a:solidFill>
              </a:rPr>
              <a:t>was</a:t>
            </a:r>
            <a:r>
              <a:rPr lang="en-GB" sz="2800" dirty="0" smtClean="0">
                <a:solidFill>
                  <a:schemeClr val="accent1"/>
                </a:solidFill>
              </a:rPr>
              <a:t> </a:t>
            </a:r>
            <a:r>
              <a:rPr lang="en-GB" sz="2000" dirty="0" smtClean="0">
                <a:solidFill>
                  <a:schemeClr val="bg1"/>
                </a:solidFill>
              </a:rPr>
              <a:t>enacted in the year 2014 to Regulate, Register, Formalise and Standardize the Construction Industry   </a:t>
            </a:r>
            <a:endParaRPr lang="en-GB" dirty="0">
              <a:solidFill>
                <a:schemeClr val="bg1"/>
              </a:solidFill>
            </a:endParaRPr>
          </a:p>
        </p:txBody>
      </p:sp>
      <p:sp>
        <p:nvSpPr>
          <p:cNvPr id="6" name="TextBox 5"/>
          <p:cNvSpPr txBox="1"/>
          <p:nvPr/>
        </p:nvSpPr>
        <p:spPr>
          <a:xfrm>
            <a:off x="228600" y="5943600"/>
            <a:ext cx="8458200" cy="923330"/>
          </a:xfrm>
          <a:prstGeom prst="rect">
            <a:avLst/>
          </a:prstGeom>
          <a:noFill/>
        </p:spPr>
        <p:txBody>
          <a:bodyPr wrap="square" rtlCol="0">
            <a:spAutoFit/>
          </a:bodyPr>
          <a:lstStyle/>
          <a:p>
            <a:pPr algn="just"/>
            <a:r>
              <a:rPr lang="en-GB" dirty="0" smtClean="0">
                <a:solidFill>
                  <a:schemeClr val="bg1"/>
                </a:solidFill>
              </a:rPr>
              <a:t>Act also provide for the establishment of National Advisory Council on Construction, Establishment of the Construction Industry Development Authority and the Construction Industry Development Fund</a:t>
            </a:r>
            <a:endParaRPr lang="en-GB" dirty="0">
              <a:solidFill>
                <a:schemeClr val="bg1"/>
              </a:solidFill>
            </a:endParaRPr>
          </a:p>
        </p:txBody>
      </p:sp>
    </p:spTree>
    <p:extLst>
      <p:ext uri="{BB962C8B-B14F-4D97-AF65-F5344CB8AC3E}">
        <p14:creationId xmlns:p14="http://schemas.microsoft.com/office/powerpoint/2010/main" xmlns="" val="18718208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0" y="1"/>
            <a:ext cx="9144000" cy="867930"/>
          </a:xfrm>
          <a:prstGeom prst="rect">
            <a:avLst/>
          </a:prstGeom>
          <a:noFill/>
        </p:spPr>
        <p:txBody>
          <a:bodyPr wrap="square" rtlCol="0">
            <a:spAutoFit/>
          </a:bodyPr>
          <a:lstStyle/>
          <a:p>
            <a:pPr algn="just">
              <a:lnSpc>
                <a:spcPct val="90000"/>
              </a:lnSpc>
            </a:pPr>
            <a:r>
              <a:rPr lang="en-US" sz="2800" dirty="0" smtClean="0">
                <a:solidFill>
                  <a:srgbClr val="FFFF00"/>
                </a:solidFill>
              </a:rPr>
              <a:t>Efforts made according to the conditions surrounding the construction Industry</a:t>
            </a:r>
            <a:endParaRPr lang="en-US" sz="2800" dirty="0">
              <a:solidFill>
                <a:srgbClr val="FFFF00"/>
              </a:solidFill>
            </a:endParaRPr>
          </a:p>
        </p:txBody>
      </p:sp>
      <p:sp>
        <p:nvSpPr>
          <p:cNvPr id="3" name="Rectangle 2"/>
          <p:cNvSpPr/>
          <p:nvPr/>
        </p:nvSpPr>
        <p:spPr>
          <a:xfrm>
            <a:off x="0" y="2044005"/>
            <a:ext cx="9144000" cy="1384995"/>
          </a:xfrm>
          <a:prstGeom prst="rect">
            <a:avLst/>
          </a:prstGeom>
        </p:spPr>
        <p:txBody>
          <a:bodyPr wrap="square">
            <a:noAutofit/>
          </a:bodyPr>
          <a:lstStyle/>
          <a:p>
            <a:pPr algn="just">
              <a:lnSpc>
                <a:spcPct val="90000"/>
              </a:lnSpc>
            </a:pPr>
            <a:r>
              <a:rPr lang="en-US" sz="2800" dirty="0">
                <a:solidFill>
                  <a:srgbClr val="FFFF00"/>
                </a:solidFill>
              </a:rPr>
              <a:t>Establishment of legal framework through the Enactment of Construction Industry Development </a:t>
            </a:r>
            <a:endParaRPr lang="en-US" sz="2800" dirty="0" smtClean="0">
              <a:solidFill>
                <a:srgbClr val="FFFF00"/>
              </a:solidFill>
            </a:endParaRPr>
          </a:p>
          <a:p>
            <a:pPr algn="just">
              <a:lnSpc>
                <a:spcPct val="90000"/>
              </a:lnSpc>
            </a:pPr>
            <a:r>
              <a:rPr lang="en-US" sz="2800" dirty="0" smtClean="0">
                <a:solidFill>
                  <a:srgbClr val="FFFF00"/>
                </a:solidFill>
              </a:rPr>
              <a:t>Act </a:t>
            </a:r>
            <a:r>
              <a:rPr lang="en-US" sz="2800" dirty="0">
                <a:solidFill>
                  <a:srgbClr val="FFFF00"/>
                </a:solidFill>
              </a:rPr>
              <a:t>No. 33 of 2014</a:t>
            </a:r>
          </a:p>
        </p:txBody>
      </p:sp>
      <p:sp>
        <p:nvSpPr>
          <p:cNvPr id="4" name="Rectangle 3"/>
          <p:cNvSpPr/>
          <p:nvPr/>
        </p:nvSpPr>
        <p:spPr>
          <a:xfrm>
            <a:off x="76200" y="3289280"/>
            <a:ext cx="5791200" cy="3416320"/>
          </a:xfrm>
          <a:prstGeom prst="rect">
            <a:avLst/>
          </a:prstGeom>
        </p:spPr>
        <p:txBody>
          <a:bodyPr wrap="square">
            <a:spAutoFit/>
          </a:bodyPr>
          <a:lstStyle/>
          <a:p>
            <a:pPr algn="just"/>
            <a:r>
              <a:rPr lang="en-US" sz="2400" dirty="0">
                <a:solidFill>
                  <a:srgbClr val="1F497D">
                    <a:lumMod val="40000"/>
                    <a:lumOff val="60000"/>
                  </a:srgbClr>
                </a:solidFill>
              </a:rPr>
              <a:t>The Construction Industry Development Act. No. 33 of 2014 was enacted by the Sri Lanka </a:t>
            </a:r>
            <a:r>
              <a:rPr lang="en-US" sz="2400" dirty="0" smtClean="0">
                <a:solidFill>
                  <a:srgbClr val="1F497D">
                    <a:lumMod val="40000"/>
                    <a:lumOff val="60000"/>
                  </a:srgbClr>
                </a:solidFill>
              </a:rPr>
              <a:t>Government making </a:t>
            </a:r>
            <a:r>
              <a:rPr lang="en-US" sz="2400" dirty="0">
                <a:solidFill>
                  <a:srgbClr val="1F497D">
                    <a:lumMod val="40000"/>
                    <a:lumOff val="60000"/>
                  </a:srgbClr>
                </a:solidFill>
              </a:rPr>
              <a:t>provisions for development of the Construction Industry in Sri Lanka publishing rules and regulations creating a environment where all stakeholders can play their respective roles in co-ordinated, integrated and inclusive manner ensuring its sustainable growth.</a:t>
            </a:r>
          </a:p>
        </p:txBody>
      </p:sp>
      <p:sp>
        <p:nvSpPr>
          <p:cNvPr id="5" name="TextBox 4"/>
          <p:cNvSpPr txBox="1"/>
          <p:nvPr/>
        </p:nvSpPr>
        <p:spPr>
          <a:xfrm>
            <a:off x="0" y="780871"/>
            <a:ext cx="9144000" cy="1200329"/>
          </a:xfrm>
          <a:prstGeom prst="rect">
            <a:avLst/>
          </a:prstGeom>
          <a:noFill/>
        </p:spPr>
        <p:txBody>
          <a:bodyPr wrap="square" rtlCol="0">
            <a:spAutoFit/>
          </a:bodyPr>
          <a:lstStyle/>
          <a:p>
            <a:pPr algn="just"/>
            <a:r>
              <a:rPr lang="en-US" sz="2400" dirty="0" smtClean="0">
                <a:solidFill>
                  <a:srgbClr val="1F497D">
                    <a:lumMod val="40000"/>
                    <a:lumOff val="60000"/>
                  </a:srgbClr>
                </a:solidFill>
              </a:rPr>
              <a:t>Establishment of the legal frame work ,policy frame work and institutional  frame work are the major reforms introduced for the achievement of a sustainable construction industry</a:t>
            </a:r>
            <a:endParaRPr lang="en-US" sz="2400" dirty="0">
              <a:solidFill>
                <a:srgbClr val="1F497D">
                  <a:lumMod val="40000"/>
                  <a:lumOff val="60000"/>
                </a:srgbClr>
              </a:solidFill>
            </a:endParaRPr>
          </a:p>
        </p:txBody>
      </p:sp>
      <p:pic>
        <p:nvPicPr>
          <p:cNvPr id="6" name="Picture 5" descr="act image.jpg"/>
          <p:cNvPicPr>
            <a:picLocks noChangeAspect="1"/>
          </p:cNvPicPr>
          <p:nvPr/>
        </p:nvPicPr>
        <p:blipFill>
          <a:blip r:embed="rId2">
            <a:lum contrast="-20000"/>
          </a:blip>
          <a:stretch>
            <a:fillRect/>
          </a:stretch>
        </p:blipFill>
        <p:spPr>
          <a:xfrm>
            <a:off x="6096000" y="2667000"/>
            <a:ext cx="2980517" cy="4114800"/>
          </a:xfrm>
          <a:prstGeom prst="rect">
            <a:avLst/>
          </a:prstGeom>
        </p:spPr>
      </p:pic>
    </p:spTree>
    <p:extLst>
      <p:ext uri="{BB962C8B-B14F-4D97-AF65-F5344CB8AC3E}">
        <p14:creationId xmlns:p14="http://schemas.microsoft.com/office/powerpoint/2010/main" xmlns="" val="29996826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381000" y="0"/>
            <a:ext cx="8763000" cy="954107"/>
          </a:xfrm>
          <a:prstGeom prst="rect">
            <a:avLst/>
          </a:prstGeom>
          <a:noFill/>
        </p:spPr>
        <p:txBody>
          <a:bodyPr wrap="square" rtlCol="0">
            <a:spAutoFit/>
          </a:bodyPr>
          <a:lstStyle/>
          <a:p>
            <a:r>
              <a:rPr lang="en-US" sz="2800" dirty="0" smtClean="0">
                <a:solidFill>
                  <a:srgbClr val="FFFF00"/>
                </a:solidFill>
              </a:rPr>
              <a:t>Establishment of the National Advisory Council on Construction</a:t>
            </a:r>
            <a:endParaRPr lang="en-US" sz="2800" dirty="0">
              <a:solidFill>
                <a:srgbClr val="FFFF00"/>
              </a:solidFill>
            </a:endParaRPr>
          </a:p>
        </p:txBody>
      </p:sp>
      <p:sp>
        <p:nvSpPr>
          <p:cNvPr id="6" name="TextBox 5"/>
          <p:cNvSpPr txBox="1"/>
          <p:nvPr/>
        </p:nvSpPr>
        <p:spPr>
          <a:xfrm>
            <a:off x="0" y="1066800"/>
            <a:ext cx="9144000" cy="830997"/>
          </a:xfrm>
          <a:prstGeom prst="rect">
            <a:avLst/>
          </a:prstGeom>
          <a:noFill/>
        </p:spPr>
        <p:txBody>
          <a:bodyPr wrap="square" rtlCol="0">
            <a:spAutoFit/>
          </a:bodyPr>
          <a:lstStyle/>
          <a:p>
            <a:r>
              <a:rPr lang="en-US" sz="2400" dirty="0" smtClean="0">
                <a:solidFill>
                  <a:srgbClr val="1F497D">
                    <a:lumMod val="40000"/>
                    <a:lumOff val="60000"/>
                  </a:srgbClr>
                </a:solidFill>
              </a:rPr>
              <a:t>Powerful body comprising of all the Ministries involved in construction and Professional bodies representing the construction industry</a:t>
            </a:r>
            <a:endParaRPr lang="en-US" sz="2400" dirty="0">
              <a:solidFill>
                <a:srgbClr val="1F497D">
                  <a:lumMod val="40000"/>
                  <a:lumOff val="60000"/>
                </a:srgbClr>
              </a:solidFill>
            </a:endParaRPr>
          </a:p>
        </p:txBody>
      </p:sp>
      <p:sp>
        <p:nvSpPr>
          <p:cNvPr id="7" name="Rectangle 6"/>
          <p:cNvSpPr/>
          <p:nvPr/>
        </p:nvSpPr>
        <p:spPr>
          <a:xfrm>
            <a:off x="0" y="1841242"/>
            <a:ext cx="8915400" cy="4864358"/>
          </a:xfrm>
          <a:prstGeom prst="rect">
            <a:avLst/>
          </a:prstGeom>
        </p:spPr>
        <p:txBody>
          <a:bodyPr wrap="square">
            <a:spAutoFit/>
          </a:bodyPr>
          <a:lstStyle/>
          <a:p>
            <a:r>
              <a:rPr lang="en-US" sz="2400" dirty="0">
                <a:solidFill>
                  <a:srgbClr val="1F497D">
                    <a:lumMod val="40000"/>
                    <a:lumOff val="60000"/>
                  </a:srgbClr>
                </a:solidFill>
              </a:rPr>
              <a:t>The objectives for which the Advisory Council is setup are mentioned below :</a:t>
            </a:r>
          </a:p>
          <a:p>
            <a:endParaRPr lang="en-US" sz="1400" dirty="0" smtClean="0">
              <a:solidFill>
                <a:srgbClr val="1F497D">
                  <a:lumMod val="40000"/>
                  <a:lumOff val="60000"/>
                </a:srgbClr>
              </a:solidFill>
            </a:endParaRPr>
          </a:p>
          <a:p>
            <a:pPr marL="463550" indent="-463550" algn="just">
              <a:buClr>
                <a:srgbClr val="FF0000"/>
              </a:buClr>
              <a:buFont typeface="Wingdings" pitchFamily="2" charset="2"/>
              <a:buChar char="v"/>
            </a:pPr>
            <a:r>
              <a:rPr lang="en-US" sz="2400" dirty="0" smtClean="0">
                <a:solidFill>
                  <a:srgbClr val="1F497D">
                    <a:lumMod val="40000"/>
                    <a:lumOff val="60000"/>
                  </a:srgbClr>
                </a:solidFill>
              </a:rPr>
              <a:t>Formulate </a:t>
            </a:r>
            <a:r>
              <a:rPr lang="en-US" sz="2400" dirty="0">
                <a:solidFill>
                  <a:srgbClr val="1F497D">
                    <a:lumMod val="40000"/>
                    <a:lumOff val="60000"/>
                  </a:srgbClr>
                </a:solidFill>
              </a:rPr>
              <a:t>and amend the national policy on construction and its implementation </a:t>
            </a:r>
            <a:r>
              <a:rPr lang="en-US" sz="2400" dirty="0" smtClean="0">
                <a:solidFill>
                  <a:srgbClr val="1F497D">
                    <a:lumMod val="40000"/>
                    <a:lumOff val="60000"/>
                  </a:srgbClr>
                </a:solidFill>
              </a:rPr>
              <a:t>mechanism</a:t>
            </a:r>
          </a:p>
          <a:p>
            <a:pPr marL="463550" indent="-463550" algn="just">
              <a:buClr>
                <a:srgbClr val="FF0000"/>
              </a:buClr>
              <a:buFont typeface="Wingdings" pitchFamily="2" charset="2"/>
              <a:buChar char="v"/>
            </a:pPr>
            <a:endParaRPr lang="en-US" sz="1000" dirty="0">
              <a:solidFill>
                <a:srgbClr val="1F497D">
                  <a:lumMod val="40000"/>
                  <a:lumOff val="60000"/>
                </a:srgbClr>
              </a:solidFill>
            </a:endParaRPr>
          </a:p>
          <a:p>
            <a:pPr marL="463550" indent="-463550" algn="just">
              <a:buClr>
                <a:srgbClr val="FF0000"/>
              </a:buClr>
              <a:buFont typeface="Wingdings" pitchFamily="2" charset="2"/>
              <a:buChar char="v"/>
            </a:pPr>
            <a:r>
              <a:rPr lang="en-US" sz="2400" dirty="0">
                <a:solidFill>
                  <a:srgbClr val="1F497D">
                    <a:lumMod val="40000"/>
                    <a:lumOff val="60000"/>
                  </a:srgbClr>
                </a:solidFill>
              </a:rPr>
              <a:t>Make representations to the Minister on any need for the development of the construction </a:t>
            </a:r>
            <a:r>
              <a:rPr lang="en-US" sz="2400" dirty="0" smtClean="0">
                <a:solidFill>
                  <a:srgbClr val="1F497D">
                    <a:lumMod val="40000"/>
                    <a:lumOff val="60000"/>
                  </a:srgbClr>
                </a:solidFill>
              </a:rPr>
              <a:t>industry</a:t>
            </a:r>
            <a:endParaRPr lang="en-US" sz="2400" dirty="0">
              <a:solidFill>
                <a:srgbClr val="1F497D">
                  <a:lumMod val="40000"/>
                  <a:lumOff val="60000"/>
                </a:srgbClr>
              </a:solidFill>
            </a:endParaRPr>
          </a:p>
          <a:p>
            <a:pPr marL="463550" indent="-463550" algn="just">
              <a:buClr>
                <a:srgbClr val="FF0000"/>
              </a:buClr>
              <a:buFont typeface="Wingdings" pitchFamily="2" charset="2"/>
              <a:buChar char="v"/>
            </a:pPr>
            <a:endParaRPr lang="en-US" sz="1050" dirty="0" smtClean="0">
              <a:solidFill>
                <a:srgbClr val="1F497D">
                  <a:lumMod val="40000"/>
                  <a:lumOff val="60000"/>
                </a:srgbClr>
              </a:solidFill>
            </a:endParaRPr>
          </a:p>
          <a:p>
            <a:pPr marL="463550" indent="-463550" algn="just">
              <a:buClr>
                <a:srgbClr val="FF0000"/>
              </a:buClr>
              <a:buFont typeface="Wingdings" pitchFamily="2" charset="2"/>
              <a:buChar char="v"/>
            </a:pPr>
            <a:r>
              <a:rPr lang="en-US" sz="2400" dirty="0" smtClean="0">
                <a:solidFill>
                  <a:srgbClr val="1F497D">
                    <a:lumMod val="40000"/>
                    <a:lumOff val="60000"/>
                  </a:srgbClr>
                </a:solidFill>
              </a:rPr>
              <a:t>Advise </a:t>
            </a:r>
            <a:r>
              <a:rPr lang="en-US" sz="2400" dirty="0">
                <a:solidFill>
                  <a:srgbClr val="1F497D">
                    <a:lumMod val="40000"/>
                    <a:lumOff val="60000"/>
                  </a:srgbClr>
                </a:solidFill>
              </a:rPr>
              <a:t>the Minister and make recommendations on any regulation to be made under this </a:t>
            </a:r>
            <a:r>
              <a:rPr lang="en-US" sz="2400" dirty="0" smtClean="0">
                <a:solidFill>
                  <a:srgbClr val="1F497D">
                    <a:lumMod val="40000"/>
                    <a:lumOff val="60000"/>
                  </a:srgbClr>
                </a:solidFill>
              </a:rPr>
              <a:t>Act</a:t>
            </a:r>
          </a:p>
          <a:p>
            <a:pPr marL="463550" indent="-463550" algn="just">
              <a:buClr>
                <a:srgbClr val="FF0000"/>
              </a:buClr>
              <a:buFont typeface="Wingdings" pitchFamily="2" charset="2"/>
              <a:buChar char="v"/>
            </a:pPr>
            <a:endParaRPr lang="en-US" sz="1050" dirty="0" smtClean="0">
              <a:solidFill>
                <a:srgbClr val="1F497D">
                  <a:lumMod val="40000"/>
                  <a:lumOff val="60000"/>
                </a:srgbClr>
              </a:solidFill>
            </a:endParaRPr>
          </a:p>
          <a:p>
            <a:pPr marL="463550" indent="-463550" algn="just">
              <a:buClr>
                <a:srgbClr val="FF0000"/>
              </a:buClr>
              <a:buFont typeface="Wingdings" pitchFamily="2" charset="2"/>
              <a:buChar char="v"/>
            </a:pPr>
            <a:r>
              <a:rPr lang="en-US" sz="2400" dirty="0" smtClean="0">
                <a:solidFill>
                  <a:srgbClr val="1F497D">
                    <a:lumMod val="40000"/>
                    <a:lumOff val="60000"/>
                  </a:srgbClr>
                </a:solidFill>
              </a:rPr>
              <a:t>Advise </a:t>
            </a:r>
            <a:r>
              <a:rPr lang="en-US" sz="2400" dirty="0">
                <a:solidFill>
                  <a:srgbClr val="1F497D">
                    <a:lumMod val="40000"/>
                    <a:lumOff val="60000"/>
                  </a:srgbClr>
                </a:solidFill>
              </a:rPr>
              <a:t>and make recommendations to the Authority on strategic issues, policies and legislative proposals that may affect or which is incidental or connected with the construction </a:t>
            </a:r>
            <a:r>
              <a:rPr lang="en-US" sz="2400" dirty="0" smtClean="0">
                <a:solidFill>
                  <a:srgbClr val="1F497D">
                    <a:lumMod val="40000"/>
                    <a:lumOff val="60000"/>
                  </a:srgbClr>
                </a:solidFill>
              </a:rPr>
              <a:t>industry  </a:t>
            </a:r>
            <a:endParaRPr lang="en-US" sz="2400" dirty="0">
              <a:solidFill>
                <a:srgbClr val="1F497D">
                  <a:lumMod val="40000"/>
                  <a:lumOff val="60000"/>
                </a:srgbClr>
              </a:solidFill>
            </a:endParaRPr>
          </a:p>
        </p:txBody>
      </p:sp>
    </p:spTree>
    <p:extLst>
      <p:ext uri="{BB962C8B-B14F-4D97-AF65-F5344CB8AC3E}">
        <p14:creationId xmlns:p14="http://schemas.microsoft.com/office/powerpoint/2010/main" xmlns="" val="15902789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National policy.JPG"/>
          <p:cNvPicPr>
            <a:picLocks noChangeAspect="1"/>
          </p:cNvPicPr>
          <p:nvPr/>
        </p:nvPicPr>
        <p:blipFill>
          <a:blip r:embed="rId2"/>
          <a:stretch>
            <a:fillRect/>
          </a:stretch>
        </p:blipFill>
        <p:spPr>
          <a:xfrm>
            <a:off x="533400" y="687462"/>
            <a:ext cx="8001000" cy="5336803"/>
          </a:xfrm>
          <a:prstGeom prst="rect">
            <a:avLst/>
          </a:prstGeom>
        </p:spPr>
      </p:pic>
      <p:sp>
        <p:nvSpPr>
          <p:cNvPr id="3" name="TextBox 2"/>
          <p:cNvSpPr txBox="1"/>
          <p:nvPr/>
        </p:nvSpPr>
        <p:spPr>
          <a:xfrm>
            <a:off x="685800" y="6059269"/>
            <a:ext cx="8001000" cy="646331"/>
          </a:xfrm>
          <a:prstGeom prst="rect">
            <a:avLst/>
          </a:prstGeom>
          <a:noFill/>
        </p:spPr>
        <p:txBody>
          <a:bodyPr wrap="square" rtlCol="0">
            <a:spAutoFit/>
          </a:bodyPr>
          <a:lstStyle/>
          <a:p>
            <a:r>
              <a:rPr lang="en-US" dirty="0" smtClean="0">
                <a:solidFill>
                  <a:prstClr val="white"/>
                </a:solidFill>
              </a:rPr>
              <a:t>Presenting National Policy on Construction to  His Excellency the President  giving  holistic vision and strategic  direction to the Sri Lankan Construction industry</a:t>
            </a:r>
            <a:r>
              <a:rPr lang="en-US" dirty="0" smtClean="0">
                <a:solidFill>
                  <a:prstClr val="black"/>
                </a:solidFill>
              </a:rPr>
              <a:t> to the  </a:t>
            </a:r>
            <a:endParaRPr lang="en-US" dirty="0">
              <a:solidFill>
                <a:prstClr val="black"/>
              </a:solidFill>
            </a:endParaRPr>
          </a:p>
        </p:txBody>
      </p:sp>
      <p:sp>
        <p:nvSpPr>
          <p:cNvPr id="4" name="TextBox 3"/>
          <p:cNvSpPr txBox="1"/>
          <p:nvPr/>
        </p:nvSpPr>
        <p:spPr>
          <a:xfrm>
            <a:off x="457200" y="76200"/>
            <a:ext cx="8153400" cy="646331"/>
          </a:xfrm>
          <a:prstGeom prst="rect">
            <a:avLst/>
          </a:prstGeom>
          <a:noFill/>
        </p:spPr>
        <p:txBody>
          <a:bodyPr wrap="square" rtlCol="0">
            <a:spAutoFit/>
          </a:bodyPr>
          <a:lstStyle/>
          <a:p>
            <a:pPr algn="ctr"/>
            <a:r>
              <a:rPr lang="en-US" sz="3600" b="1" dirty="0" smtClean="0">
                <a:solidFill>
                  <a:prstClr val="white"/>
                </a:solidFill>
              </a:rPr>
              <a:t>NATIONAL POLICY ON CONSTRUCTION</a:t>
            </a:r>
            <a:endParaRPr lang="en-US" sz="3600" b="1" dirty="0">
              <a:solidFill>
                <a:prstClr val="white"/>
              </a:solidFill>
            </a:endParaRPr>
          </a:p>
        </p:txBody>
      </p:sp>
    </p:spTree>
    <p:extLst>
      <p:ext uri="{BB962C8B-B14F-4D97-AF65-F5344CB8AC3E}">
        <p14:creationId xmlns:p14="http://schemas.microsoft.com/office/powerpoint/2010/main" xmlns="" val="856233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665</TotalTime>
  <Words>2709</Words>
  <Application>Microsoft Office PowerPoint</Application>
  <PresentationFormat>On-screen Show (4:3)</PresentationFormat>
  <Paragraphs>748</Paragraphs>
  <Slides>55</Slides>
  <Notes>1</Notes>
  <HiddenSlides>0</HiddenSlides>
  <MMClips>1</MMClips>
  <ScaleCrop>false</ScaleCrop>
  <HeadingPairs>
    <vt:vector size="6" baseType="variant">
      <vt:variant>
        <vt:lpstr>Theme</vt:lpstr>
      </vt:variant>
      <vt:variant>
        <vt:i4>19</vt:i4>
      </vt:variant>
      <vt:variant>
        <vt:lpstr>Embedded OLE Servers</vt:lpstr>
      </vt:variant>
      <vt:variant>
        <vt:i4>2</vt:i4>
      </vt:variant>
      <vt:variant>
        <vt:lpstr>Slide Titles</vt:lpstr>
      </vt:variant>
      <vt:variant>
        <vt:i4>55</vt:i4>
      </vt:variant>
    </vt:vector>
  </HeadingPairs>
  <TitlesOfParts>
    <vt:vector size="76"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Microsoft Office Excel 97-2003 Worksheet</vt:lpstr>
      <vt:lpstr>Worksheet</vt:lpstr>
      <vt:lpstr>Slide 1</vt:lpstr>
      <vt:lpstr>VALUE ADDITION BY THE CONSTRUCTION SECTOR TO GDP</vt:lpstr>
      <vt:lpstr>Employment by Selected Industrial Groups</vt:lpstr>
      <vt:lpstr>  Construction Sector has become a major  value additor to the National Economy contributing a 1/10 of the GDP</vt:lpstr>
      <vt:lpstr>  </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Shortage of skilled labour :</vt:lpstr>
      <vt:lpstr>Trends in Selected Crafts &amp; Related Worker Jobs</vt:lpstr>
      <vt:lpstr>The image of industry : </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Hp</dc:creator>
  <cp:lastModifiedBy>SLAB</cp:lastModifiedBy>
  <cp:revision>93</cp:revision>
  <dcterms:created xsi:type="dcterms:W3CDTF">2017-06-07T16:28:17Z</dcterms:created>
  <dcterms:modified xsi:type="dcterms:W3CDTF">2017-06-12T09:28:35Z</dcterms:modified>
</cp:coreProperties>
</file>